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70" r:id="rId10"/>
    <p:sldId id="273" r:id="rId11"/>
    <p:sldId id="271" r:id="rId12"/>
    <p:sldId id="274" r:id="rId13"/>
    <p:sldId id="275" r:id="rId14"/>
    <p:sldId id="276" r:id="rId15"/>
    <p:sldId id="277" r:id="rId16"/>
    <p:sldId id="272" r:id="rId17"/>
    <p:sldId id="268" r:id="rId18"/>
    <p:sldId id="269" r:id="rId19"/>
    <p:sldId id="265" r:id="rId20"/>
    <p:sldId id="267" r:id="rId21"/>
    <p:sldId id="266" r:id="rId22"/>
  </p:sldIdLst>
  <p:sldSz cx="9144000" cy="6858000" type="screen4x3"/>
  <p:notesSz cx="6858000" cy="9144000"/>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294" y="-1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t-EE"/>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t-EE"/>
          </a:p>
        </p:txBody>
      </p:sp>
    </p:spTree>
    <p:extLst>
      <p:ext uri="{BB962C8B-B14F-4D97-AF65-F5344CB8AC3E}">
        <p14:creationId xmlns:p14="http://schemas.microsoft.com/office/powerpoint/2010/main" val="3649947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t-E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Tree>
    <p:extLst>
      <p:ext uri="{BB962C8B-B14F-4D97-AF65-F5344CB8AC3E}">
        <p14:creationId xmlns:p14="http://schemas.microsoft.com/office/powerpoint/2010/main" val="1217936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t-E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Tree>
    <p:extLst>
      <p:ext uri="{BB962C8B-B14F-4D97-AF65-F5344CB8AC3E}">
        <p14:creationId xmlns:p14="http://schemas.microsoft.com/office/powerpoint/2010/main" val="8612513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t-EE"/>
          </a:p>
        </p:txBody>
      </p:sp>
      <p:sp>
        <p:nvSpPr>
          <p:cNvPr id="3" name="SmartArt Placeholder 2"/>
          <p:cNvSpPr>
            <a:spLocks noGrp="1"/>
          </p:cNvSpPr>
          <p:nvPr>
            <p:ph type="dgm" idx="1"/>
          </p:nvPr>
        </p:nvSpPr>
        <p:spPr>
          <a:xfrm>
            <a:off x="457200" y="2209800"/>
            <a:ext cx="8229600" cy="3916363"/>
          </a:xfrm>
        </p:spPr>
        <p:txBody>
          <a:bodyPr/>
          <a:lstStyle/>
          <a:p>
            <a:pPr lvl="0"/>
            <a:endParaRPr lang="et-EE" noProof="0" smtClean="0"/>
          </a:p>
        </p:txBody>
      </p:sp>
    </p:spTree>
    <p:extLst>
      <p:ext uri="{BB962C8B-B14F-4D97-AF65-F5344CB8AC3E}">
        <p14:creationId xmlns:p14="http://schemas.microsoft.com/office/powerpoint/2010/main" val="4100600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t-EE"/>
          </a:p>
        </p:txBody>
      </p:sp>
      <p:sp>
        <p:nvSpPr>
          <p:cNvPr id="3" name="Text Placeholder 2"/>
          <p:cNvSpPr>
            <a:spLocks noGrp="1"/>
          </p:cNvSpPr>
          <p:nvPr>
            <p:ph type="body" sz="half" idx="1"/>
          </p:nvPr>
        </p:nvSpPr>
        <p:spPr>
          <a:xfrm>
            <a:off x="457200" y="2209800"/>
            <a:ext cx="4038600" cy="39163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ClipArt Placeholder 3"/>
          <p:cNvSpPr>
            <a:spLocks noGrp="1"/>
          </p:cNvSpPr>
          <p:nvPr>
            <p:ph type="clipArt" sz="half" idx="2"/>
          </p:nvPr>
        </p:nvSpPr>
        <p:spPr>
          <a:xfrm>
            <a:off x="4648200" y="2209800"/>
            <a:ext cx="4038600" cy="3916363"/>
          </a:xfrm>
        </p:spPr>
        <p:txBody>
          <a:bodyPr/>
          <a:lstStyle/>
          <a:p>
            <a:pPr lvl="0"/>
            <a:endParaRPr lang="et-EE" noProof="0" smtClean="0"/>
          </a:p>
        </p:txBody>
      </p:sp>
    </p:spTree>
    <p:extLst>
      <p:ext uri="{BB962C8B-B14F-4D97-AF65-F5344CB8AC3E}">
        <p14:creationId xmlns:p14="http://schemas.microsoft.com/office/powerpoint/2010/main" val="303812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t-E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Tree>
    <p:extLst>
      <p:ext uri="{BB962C8B-B14F-4D97-AF65-F5344CB8AC3E}">
        <p14:creationId xmlns:p14="http://schemas.microsoft.com/office/powerpoint/2010/main" val="3732422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t-E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868827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t-EE"/>
          </a:p>
        </p:txBody>
      </p:sp>
      <p:sp>
        <p:nvSpPr>
          <p:cNvPr id="3" name="Content Placeholder 2"/>
          <p:cNvSpPr>
            <a:spLocks noGrp="1"/>
          </p:cNvSpPr>
          <p:nvPr>
            <p:ph sz="half" idx="1"/>
          </p:nvPr>
        </p:nvSpPr>
        <p:spPr>
          <a:xfrm>
            <a:off x="457200" y="2209800"/>
            <a:ext cx="4038600" cy="3916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Content Placeholder 3"/>
          <p:cNvSpPr>
            <a:spLocks noGrp="1"/>
          </p:cNvSpPr>
          <p:nvPr>
            <p:ph sz="half" idx="2"/>
          </p:nvPr>
        </p:nvSpPr>
        <p:spPr>
          <a:xfrm>
            <a:off x="4648200" y="2209800"/>
            <a:ext cx="4038600" cy="3916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Tree>
    <p:extLst>
      <p:ext uri="{BB962C8B-B14F-4D97-AF65-F5344CB8AC3E}">
        <p14:creationId xmlns:p14="http://schemas.microsoft.com/office/powerpoint/2010/main" val="40949040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t-E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Tree>
    <p:extLst>
      <p:ext uri="{BB962C8B-B14F-4D97-AF65-F5344CB8AC3E}">
        <p14:creationId xmlns:p14="http://schemas.microsoft.com/office/powerpoint/2010/main" val="40092294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t-EE"/>
          </a:p>
        </p:txBody>
      </p:sp>
    </p:spTree>
    <p:extLst>
      <p:ext uri="{BB962C8B-B14F-4D97-AF65-F5344CB8AC3E}">
        <p14:creationId xmlns:p14="http://schemas.microsoft.com/office/powerpoint/2010/main" val="3987385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731599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t-E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8113919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t-E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t-EE"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240299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9" descr="triip_peen.png"/>
          <p:cNvPicPr>
            <a:picLocks noChangeAspect="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0" y="685800"/>
            <a:ext cx="9144000" cy="1123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8" descr="Teko Teeninduskool.png"/>
          <p:cNvPicPr>
            <a:picLocks noChangeAspect="1"/>
          </p:cNvPicPr>
          <p:nvPr/>
        </p:nvPicPr>
        <p:blipFill>
          <a:blip r:embed="rId16">
            <a:extLst>
              <a:ext uri="{28A0092B-C50C-407E-A947-70E740481C1C}">
                <a14:useLocalDpi xmlns:a14="http://schemas.microsoft.com/office/drawing/2010/main" val="0"/>
              </a:ext>
            </a:extLst>
          </a:blip>
          <a:srcRect/>
          <a:stretch>
            <a:fillRect/>
          </a:stretch>
        </p:blipFill>
        <p:spPr bwMode="auto">
          <a:xfrm>
            <a:off x="457200" y="331788"/>
            <a:ext cx="2438400"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Text Placeholder 2"/>
          <p:cNvSpPr>
            <a:spLocks noGrp="1"/>
          </p:cNvSpPr>
          <p:nvPr>
            <p:ph type="body" idx="1"/>
          </p:nvPr>
        </p:nvSpPr>
        <p:spPr bwMode="auto">
          <a:xfrm>
            <a:off x="457200" y="2209800"/>
            <a:ext cx="8229600" cy="391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t-EE" altLang="et-EE" smtClean="0"/>
              <a:t>Click to edit Master text styles</a:t>
            </a:r>
          </a:p>
          <a:p>
            <a:pPr lvl="1"/>
            <a:r>
              <a:rPr lang="et-EE" altLang="et-EE" smtClean="0"/>
              <a:t>Second level</a:t>
            </a:r>
          </a:p>
          <a:p>
            <a:pPr lvl="2"/>
            <a:r>
              <a:rPr lang="et-EE" altLang="et-EE" smtClean="0"/>
              <a:t>Third level</a:t>
            </a:r>
          </a:p>
          <a:p>
            <a:pPr lvl="3"/>
            <a:r>
              <a:rPr lang="et-EE" altLang="et-EE" smtClean="0"/>
              <a:t>Fourth level</a:t>
            </a:r>
          </a:p>
          <a:p>
            <a:pPr lvl="4"/>
            <a:r>
              <a:rPr lang="et-EE" altLang="et-EE" smtClean="0"/>
              <a:t>Fifth level</a:t>
            </a:r>
            <a:endParaRPr lang="en-US" altLang="et-EE" smtClean="0"/>
          </a:p>
        </p:txBody>
      </p:sp>
    </p:spTree>
    <p:extLst>
      <p:ext uri="{BB962C8B-B14F-4D97-AF65-F5344CB8AC3E}">
        <p14:creationId xmlns:p14="http://schemas.microsoft.com/office/powerpoint/2010/main" val="17024061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sldNum="0" hdr="0"/>
  <p:txStyles>
    <p:titleStyle>
      <a:lvl1pPr algn="ctr" defTabSz="457200" rtl="0" eaLnBrk="0" fontAlgn="base" hangingPunct="0">
        <a:spcBef>
          <a:spcPct val="0"/>
        </a:spcBef>
        <a:spcAft>
          <a:spcPct val="0"/>
        </a:spcAft>
        <a:defRPr sz="44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ea typeface="ＭＳ Ｐゴシック" pitchFamily="-65" charset="-128"/>
        </a:defRPr>
      </a:lvl2pPr>
      <a:lvl3pPr algn="ctr" defTabSz="457200" rtl="0" eaLnBrk="0" fontAlgn="base" hangingPunct="0">
        <a:spcBef>
          <a:spcPct val="0"/>
        </a:spcBef>
        <a:spcAft>
          <a:spcPct val="0"/>
        </a:spcAft>
        <a:defRPr sz="4400">
          <a:solidFill>
            <a:schemeClr val="tx1"/>
          </a:solidFill>
          <a:latin typeface="Calibri" pitchFamily="34" charset="0"/>
          <a:ea typeface="ＭＳ Ｐゴシック" pitchFamily="-65" charset="-128"/>
        </a:defRPr>
      </a:lvl3pPr>
      <a:lvl4pPr algn="ctr" defTabSz="457200" rtl="0" eaLnBrk="0" fontAlgn="base" hangingPunct="0">
        <a:spcBef>
          <a:spcPct val="0"/>
        </a:spcBef>
        <a:spcAft>
          <a:spcPct val="0"/>
        </a:spcAft>
        <a:defRPr sz="4400">
          <a:solidFill>
            <a:schemeClr val="tx1"/>
          </a:solidFill>
          <a:latin typeface="Calibri" pitchFamily="34" charset="0"/>
          <a:ea typeface="ＭＳ Ｐゴシック" pitchFamily="-65" charset="-128"/>
        </a:defRPr>
      </a:lvl4pPr>
      <a:lvl5pPr algn="ctr" defTabSz="457200" rtl="0" eaLnBrk="0" fontAlgn="base" hangingPunct="0">
        <a:spcBef>
          <a:spcPct val="0"/>
        </a:spcBef>
        <a:spcAft>
          <a:spcPct val="0"/>
        </a:spcAft>
        <a:defRPr sz="4400">
          <a:solidFill>
            <a:schemeClr val="tx1"/>
          </a:solidFill>
          <a:latin typeface="Calibri" pitchFamily="34" charset="0"/>
          <a:ea typeface="ＭＳ Ｐゴシック" pitchFamily="-65" charset="-128"/>
        </a:defRPr>
      </a:lvl5pPr>
      <a:lvl6pPr marL="457200" algn="ctr" defTabSz="457200" rtl="0" fontAlgn="base">
        <a:spcBef>
          <a:spcPct val="0"/>
        </a:spcBef>
        <a:spcAft>
          <a:spcPct val="0"/>
        </a:spcAft>
        <a:defRPr sz="4400">
          <a:solidFill>
            <a:schemeClr val="tx1"/>
          </a:solidFill>
          <a:latin typeface="Calibri" pitchFamily="34" charset="0"/>
          <a:ea typeface="ＭＳ Ｐゴシック" pitchFamily="-65" charset="-128"/>
        </a:defRPr>
      </a:lvl6pPr>
      <a:lvl7pPr marL="914400" algn="ctr" defTabSz="457200" rtl="0" fontAlgn="base">
        <a:spcBef>
          <a:spcPct val="0"/>
        </a:spcBef>
        <a:spcAft>
          <a:spcPct val="0"/>
        </a:spcAft>
        <a:defRPr sz="4400">
          <a:solidFill>
            <a:schemeClr val="tx1"/>
          </a:solidFill>
          <a:latin typeface="Calibri" pitchFamily="34" charset="0"/>
          <a:ea typeface="ＭＳ Ｐゴシック" pitchFamily="-65" charset="-128"/>
        </a:defRPr>
      </a:lvl7pPr>
      <a:lvl8pPr marL="1371600" algn="ctr" defTabSz="457200" rtl="0" fontAlgn="base">
        <a:spcBef>
          <a:spcPct val="0"/>
        </a:spcBef>
        <a:spcAft>
          <a:spcPct val="0"/>
        </a:spcAft>
        <a:defRPr sz="4400">
          <a:solidFill>
            <a:schemeClr val="tx1"/>
          </a:solidFill>
          <a:latin typeface="Calibri" pitchFamily="34" charset="0"/>
          <a:ea typeface="ＭＳ Ｐゴシック" pitchFamily="-65" charset="-128"/>
        </a:defRPr>
      </a:lvl8pPr>
      <a:lvl9pPr marL="1828800" algn="ctr" defTabSz="457200" rtl="0" fontAlgn="base">
        <a:spcBef>
          <a:spcPct val="0"/>
        </a:spcBef>
        <a:spcAft>
          <a:spcPct val="0"/>
        </a:spcAft>
        <a:defRPr sz="4400">
          <a:solidFill>
            <a:schemeClr val="tx1"/>
          </a:solidFill>
          <a:latin typeface="Calibri" pitchFamily="34" charset="0"/>
          <a:ea typeface="ＭＳ Ｐゴシック" pitchFamily="-65" charset="-128"/>
        </a:defRPr>
      </a:lvl9pPr>
    </p:titleStyle>
    <p:bodyStyle>
      <a:lvl1pPr marL="342900" indent="-342900" algn="l" defTabSz="457200" rtl="0" eaLnBrk="0" fontAlgn="base" hangingPunct="0">
        <a:spcBef>
          <a:spcPct val="20000"/>
        </a:spcBef>
        <a:spcAft>
          <a:spcPct val="0"/>
        </a:spcAft>
        <a:buFont typeface="Arial" charset="0"/>
        <a:buChar char="•"/>
        <a:defRPr sz="3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a:solidFill>
            <a:schemeClr val="tx1"/>
          </a:solidFill>
          <a:latin typeface="+mn-lt"/>
          <a:ea typeface="+mn-ea"/>
        </a:defRPr>
      </a:lvl2pPr>
      <a:lvl3pPr marL="1143000" indent="-228600" algn="l" defTabSz="457200" rtl="0" eaLnBrk="0" fontAlgn="base" hangingPunct="0">
        <a:spcBef>
          <a:spcPct val="20000"/>
        </a:spcBef>
        <a:spcAft>
          <a:spcPct val="0"/>
        </a:spcAft>
        <a:buFont typeface="Arial" charset="0"/>
        <a:buChar char="•"/>
        <a:defRPr sz="2400">
          <a:solidFill>
            <a:schemeClr val="tx1"/>
          </a:solidFill>
          <a:latin typeface="+mn-lt"/>
          <a:ea typeface="+mn-ea"/>
        </a:defRPr>
      </a:lvl3pPr>
      <a:lvl4pPr marL="1600200" indent="-228600" algn="l" defTabSz="457200" rtl="0" eaLnBrk="0" fontAlgn="base" hangingPunct="0">
        <a:spcBef>
          <a:spcPct val="20000"/>
        </a:spcBef>
        <a:spcAft>
          <a:spcPct val="0"/>
        </a:spcAft>
        <a:buFont typeface="Arial" charset="0"/>
        <a:buChar char="–"/>
        <a:defRPr sz="2000">
          <a:solidFill>
            <a:schemeClr val="tx1"/>
          </a:solidFill>
          <a:latin typeface="+mn-lt"/>
          <a:ea typeface="+mn-ea"/>
        </a:defRPr>
      </a:lvl4pPr>
      <a:lvl5pPr marL="2057400" indent="-228600" algn="l" defTabSz="457200" rtl="0" eaLnBrk="0" fontAlgn="base" hangingPunct="0">
        <a:spcBef>
          <a:spcPct val="20000"/>
        </a:spcBef>
        <a:spcAft>
          <a:spcPct val="0"/>
        </a:spcAft>
        <a:buFont typeface="Arial" charset="0"/>
        <a:buChar char="»"/>
        <a:defRPr sz="2000">
          <a:solidFill>
            <a:schemeClr val="tx1"/>
          </a:solidFill>
          <a:latin typeface="+mn-lt"/>
          <a:ea typeface="+mn-ea"/>
        </a:defRPr>
      </a:lvl5pPr>
      <a:lvl6pPr marL="2514600" indent="-228600" algn="l" defTabSz="457200" rtl="0" fontAlgn="base">
        <a:spcBef>
          <a:spcPct val="20000"/>
        </a:spcBef>
        <a:spcAft>
          <a:spcPct val="0"/>
        </a:spcAft>
        <a:buFont typeface="Arial" charset="0"/>
        <a:buChar char="»"/>
        <a:defRPr sz="2000">
          <a:solidFill>
            <a:schemeClr val="tx1"/>
          </a:solidFill>
          <a:latin typeface="+mn-lt"/>
          <a:ea typeface="+mn-ea"/>
        </a:defRPr>
      </a:lvl6pPr>
      <a:lvl7pPr marL="2971800" indent="-228600" algn="l" defTabSz="457200" rtl="0" fontAlgn="base">
        <a:spcBef>
          <a:spcPct val="20000"/>
        </a:spcBef>
        <a:spcAft>
          <a:spcPct val="0"/>
        </a:spcAft>
        <a:buFont typeface="Arial" charset="0"/>
        <a:buChar char="»"/>
        <a:defRPr sz="2000">
          <a:solidFill>
            <a:schemeClr val="tx1"/>
          </a:solidFill>
          <a:latin typeface="+mn-lt"/>
          <a:ea typeface="+mn-ea"/>
        </a:defRPr>
      </a:lvl7pPr>
      <a:lvl8pPr marL="3429000" indent="-228600" algn="l" defTabSz="457200" rtl="0" fontAlgn="base">
        <a:spcBef>
          <a:spcPct val="20000"/>
        </a:spcBef>
        <a:spcAft>
          <a:spcPct val="0"/>
        </a:spcAft>
        <a:buFont typeface="Arial" charset="0"/>
        <a:buChar char="»"/>
        <a:defRPr sz="2000">
          <a:solidFill>
            <a:schemeClr val="tx1"/>
          </a:solidFill>
          <a:latin typeface="+mn-lt"/>
          <a:ea typeface="+mn-ea"/>
        </a:defRPr>
      </a:lvl8pPr>
      <a:lvl9pPr marL="3886200" indent="-228600" algn="l" defTabSz="457200" rtl="0" fontAlgn="base">
        <a:spcBef>
          <a:spcPct val="20000"/>
        </a:spcBef>
        <a:spcAft>
          <a:spcPct val="0"/>
        </a:spcAft>
        <a:buFont typeface="Arial" charset="0"/>
        <a:buChar char="»"/>
        <a:defRPr sz="2000">
          <a:solidFill>
            <a:schemeClr val="tx1"/>
          </a:solidFill>
          <a:latin typeface="+mn-lt"/>
          <a:ea typeface="+mn-ea"/>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bwMode="auto">
          <a:xfrm>
            <a:off x="611188" y="1916113"/>
            <a:ext cx="7772400" cy="3097212"/>
          </a:xfrm>
          <a:solidFill>
            <a:srgbClr val="FFFFFF"/>
          </a:solidFill>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t-EE" sz="2800" b="1" dirty="0" smtClean="0">
                <a:effectLst/>
                <a:latin typeface="Times New Roman"/>
                <a:ea typeface="Calibri"/>
              </a:rPr>
              <a:t/>
            </a:r>
            <a:br>
              <a:rPr lang="et-EE" sz="2800" b="1" dirty="0" smtClean="0">
                <a:effectLst/>
                <a:latin typeface="Times New Roman"/>
                <a:ea typeface="Calibri"/>
              </a:rPr>
            </a:br>
            <a:r>
              <a:rPr lang="et-EE" sz="2800" b="1" dirty="0" smtClean="0">
                <a:effectLst/>
                <a:latin typeface="Times New Roman"/>
                <a:ea typeface="Calibri"/>
              </a:rPr>
              <a:t>Kokkuvõte fookusintervjuudest lõpurühmadega </a:t>
            </a:r>
            <a:r>
              <a:rPr lang="et-EE" altLang="et-EE" sz="2800" b="1" dirty="0" smtClean="0">
                <a:latin typeface="Arial Narrow" pitchFamily="34" charset="0"/>
              </a:rPr>
              <a:t/>
            </a:r>
            <a:br>
              <a:rPr lang="et-EE" altLang="et-EE" sz="2800" b="1" dirty="0" smtClean="0">
                <a:latin typeface="Arial Narrow" pitchFamily="34" charset="0"/>
              </a:rPr>
            </a:br>
            <a:r>
              <a:rPr lang="et-EE" altLang="et-EE" sz="2800" b="1" dirty="0" smtClean="0">
                <a:latin typeface="Arial Narrow" pitchFamily="34" charset="0"/>
              </a:rPr>
              <a:t/>
            </a:r>
            <a:br>
              <a:rPr lang="et-EE" altLang="et-EE" sz="2800" b="1" dirty="0" smtClean="0">
                <a:latin typeface="Arial Narrow" pitchFamily="34" charset="0"/>
              </a:rPr>
            </a:br>
            <a:r>
              <a:rPr lang="et-EE" altLang="et-EE" sz="2800" b="1" dirty="0" smtClean="0">
                <a:latin typeface="Arial Narrow" pitchFamily="34" charset="0"/>
              </a:rPr>
              <a:t/>
            </a:r>
            <a:br>
              <a:rPr lang="et-EE" altLang="et-EE" sz="2800" b="1" dirty="0" smtClean="0">
                <a:latin typeface="Arial Narrow" pitchFamily="34" charset="0"/>
              </a:rPr>
            </a:br>
            <a:r>
              <a:rPr lang="et-EE" altLang="et-EE" sz="2800" dirty="0" smtClean="0">
                <a:latin typeface="Times New Roman" panose="02020603050405020304" pitchFamily="18" charset="0"/>
                <a:cs typeface="Times New Roman" panose="02020603050405020304" pitchFamily="18" charset="0"/>
              </a:rPr>
              <a:t>20.juuni 2016</a:t>
            </a:r>
            <a:br>
              <a:rPr lang="et-EE" altLang="et-EE" sz="2800" dirty="0" smtClean="0">
                <a:latin typeface="Times New Roman" panose="02020603050405020304" pitchFamily="18" charset="0"/>
                <a:cs typeface="Times New Roman" panose="02020603050405020304" pitchFamily="18" charset="0"/>
              </a:rPr>
            </a:br>
            <a:r>
              <a:rPr lang="et-EE" altLang="et-EE" sz="2800" dirty="0" smtClean="0">
                <a:latin typeface="Times New Roman" panose="02020603050405020304" pitchFamily="18" charset="0"/>
                <a:cs typeface="Times New Roman" panose="02020603050405020304" pitchFamily="18" charset="0"/>
              </a:rPr>
              <a:t/>
            </a:r>
            <a:br>
              <a:rPr lang="et-EE" altLang="et-EE" sz="2800" dirty="0" smtClean="0">
                <a:latin typeface="Times New Roman" panose="02020603050405020304" pitchFamily="18" charset="0"/>
                <a:cs typeface="Times New Roman" panose="02020603050405020304" pitchFamily="18" charset="0"/>
              </a:rPr>
            </a:br>
            <a:r>
              <a:rPr lang="et-EE" altLang="et-EE" sz="2800" dirty="0" smtClean="0">
                <a:latin typeface="Times New Roman" panose="02020603050405020304" pitchFamily="18" charset="0"/>
                <a:cs typeface="Times New Roman" panose="02020603050405020304" pitchFamily="18" charset="0"/>
              </a:rPr>
              <a:t>Kristina Johannes</a:t>
            </a:r>
            <a:br>
              <a:rPr lang="et-EE" altLang="et-EE" sz="2800" dirty="0" smtClean="0">
                <a:latin typeface="Times New Roman" panose="02020603050405020304" pitchFamily="18" charset="0"/>
                <a:cs typeface="Times New Roman" panose="02020603050405020304" pitchFamily="18" charset="0"/>
              </a:rPr>
            </a:br>
            <a:r>
              <a:rPr lang="et-EE" altLang="et-EE" sz="2800" dirty="0" smtClean="0">
                <a:latin typeface="Times New Roman" panose="02020603050405020304" pitchFamily="18" charset="0"/>
                <a:cs typeface="Times New Roman" panose="02020603050405020304" pitchFamily="18" charset="0"/>
              </a:rPr>
              <a:t>metoodik</a:t>
            </a:r>
          </a:p>
        </p:txBody>
      </p:sp>
      <p:sp>
        <p:nvSpPr>
          <p:cNvPr id="2" name="Subtitle 1"/>
          <p:cNvSpPr>
            <a:spLocks noGrp="1"/>
          </p:cNvSpPr>
          <p:nvPr>
            <p:ph type="subTitle" idx="1"/>
          </p:nvPr>
        </p:nvSpPr>
        <p:spPr/>
        <p:txBody>
          <a:bodyPr/>
          <a:lstStyle/>
          <a:p>
            <a:endParaRPr lang="et-EE" dirty="0"/>
          </a:p>
        </p:txBody>
      </p:sp>
    </p:spTree>
    <p:extLst>
      <p:ext uri="{BB962C8B-B14F-4D97-AF65-F5344CB8AC3E}">
        <p14:creationId xmlns:p14="http://schemas.microsoft.com/office/powerpoint/2010/main" val="2702541651"/>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t-EE" sz="2800" dirty="0" smtClean="0">
                <a:latin typeface="Times New Roman" panose="02020603050405020304" pitchFamily="18" charset="0"/>
                <a:cs typeface="Times New Roman" panose="02020603050405020304" pitchFamily="18" charset="0"/>
              </a:rPr>
              <a:t>Riigikeele tulemused</a:t>
            </a:r>
            <a:endParaRPr lang="et-EE"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628800"/>
            <a:ext cx="8229600" cy="4497363"/>
          </a:xfrm>
        </p:spPr>
        <p:txBody>
          <a:bodyPr/>
          <a:lstStyle/>
          <a:p>
            <a:pPr marL="0" indent="0">
              <a:buNone/>
            </a:pPr>
            <a:r>
              <a:rPr lang="et-EE" sz="2800" dirty="0" smtClean="0">
                <a:latin typeface="Times New Roman" panose="02020603050405020304" pitchFamily="18" charset="0"/>
                <a:cs typeface="Times New Roman" panose="02020603050405020304" pitchFamily="18" charset="0"/>
              </a:rPr>
              <a:t>Eesti keel teise keelena riigieksam on vene emakeelega õppija jaoks kohustuslik.</a:t>
            </a:r>
          </a:p>
          <a:p>
            <a:pPr marL="0" indent="0">
              <a:buNone/>
            </a:pPr>
            <a:endParaRPr lang="et-EE" sz="2800" dirty="0">
              <a:latin typeface="Times New Roman" panose="02020603050405020304" pitchFamily="18" charset="0"/>
              <a:cs typeface="Times New Roman" panose="02020603050405020304" pitchFamily="18" charset="0"/>
            </a:endParaRPr>
          </a:p>
          <a:p>
            <a:pPr marL="0" indent="0">
              <a:buNone/>
            </a:pPr>
            <a:r>
              <a:rPr lang="et-EE" sz="2800" dirty="0" smtClean="0">
                <a:latin typeface="Times New Roman" panose="02020603050405020304" pitchFamily="18" charset="0"/>
                <a:cs typeface="Times New Roman" panose="02020603050405020304" pitchFamily="18" charset="0"/>
              </a:rPr>
              <a:t>Tänavu 65 eksaminandi, kellest 21 õpilasel „B2“</a:t>
            </a:r>
          </a:p>
          <a:p>
            <a:pPr marL="0" indent="0">
              <a:buNone/>
            </a:pPr>
            <a:r>
              <a:rPr lang="et-EE" sz="2800" u="sng" dirty="0" smtClean="0">
                <a:latin typeface="Times New Roman" panose="02020603050405020304" pitchFamily="18" charset="0"/>
                <a:cs typeface="Times New Roman" panose="02020603050405020304" pitchFamily="18" charset="0"/>
              </a:rPr>
              <a:t>Kirjalik osa</a:t>
            </a:r>
          </a:p>
          <a:p>
            <a:pPr marL="0" indent="0">
              <a:buNone/>
            </a:pPr>
            <a:r>
              <a:rPr lang="et-EE" sz="2800" dirty="0" smtClean="0">
                <a:latin typeface="Times New Roman" panose="02020603050405020304" pitchFamily="18" charset="0"/>
                <a:cs typeface="Times New Roman" panose="02020603050405020304" pitchFamily="18" charset="0"/>
              </a:rPr>
              <a:t>Kooli keskmine 46%; Eesti keskmine 58% </a:t>
            </a:r>
            <a:endParaRPr lang="et-EE" sz="2800" dirty="0">
              <a:latin typeface="Times New Roman" panose="02020603050405020304" pitchFamily="18" charset="0"/>
              <a:cs typeface="Times New Roman" panose="02020603050405020304" pitchFamily="18" charset="0"/>
            </a:endParaRPr>
          </a:p>
          <a:p>
            <a:pPr marL="0" indent="0">
              <a:buNone/>
            </a:pPr>
            <a:r>
              <a:rPr lang="et-EE" sz="2800" u="sng" dirty="0" smtClean="0">
                <a:latin typeface="Times New Roman" panose="02020603050405020304" pitchFamily="18" charset="0"/>
                <a:cs typeface="Times New Roman" panose="02020603050405020304" pitchFamily="18" charset="0"/>
              </a:rPr>
              <a:t>Rääkimisosa</a:t>
            </a:r>
          </a:p>
          <a:p>
            <a:pPr marL="0" indent="0">
              <a:buNone/>
            </a:pPr>
            <a:r>
              <a:rPr lang="et-EE" sz="2800" dirty="0" smtClean="0">
                <a:latin typeface="Times New Roman" panose="02020603050405020304" pitchFamily="18" charset="0"/>
                <a:cs typeface="Times New Roman" panose="02020603050405020304" pitchFamily="18" charset="0"/>
              </a:rPr>
              <a:t>Kooli keskmine </a:t>
            </a:r>
            <a:r>
              <a:rPr lang="et-EE" sz="2800" b="1" dirty="0" smtClean="0">
                <a:solidFill>
                  <a:srgbClr val="00B050"/>
                </a:solidFill>
                <a:latin typeface="Times New Roman" panose="02020603050405020304" pitchFamily="18" charset="0"/>
                <a:cs typeface="Times New Roman" panose="02020603050405020304" pitchFamily="18" charset="0"/>
              </a:rPr>
              <a:t>73%</a:t>
            </a:r>
            <a:r>
              <a:rPr lang="et-EE" sz="2800" dirty="0" smtClean="0">
                <a:latin typeface="Times New Roman" panose="02020603050405020304" pitchFamily="18" charset="0"/>
                <a:cs typeface="Times New Roman" panose="02020603050405020304" pitchFamily="18" charset="0"/>
              </a:rPr>
              <a:t>; Eesti keskmine 71%</a:t>
            </a:r>
            <a:endParaRPr lang="et-EE"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850843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gn="r">
              <a:spcBef>
                <a:spcPct val="20000"/>
              </a:spcBef>
            </a:pPr>
            <a:r>
              <a:rPr lang="et-EE" sz="2400" dirty="0">
                <a:solidFill>
                  <a:srgbClr val="000000"/>
                </a:solidFill>
                <a:latin typeface="Times New Roman" panose="02020603050405020304" pitchFamily="18" charset="0"/>
                <a:cs typeface="Times New Roman" panose="02020603050405020304" pitchFamily="18" charset="0"/>
              </a:rPr>
              <a:t>Kokkuvõte heade mõttete ajurünnakust </a:t>
            </a:r>
            <a:br>
              <a:rPr lang="et-EE" sz="2400" dirty="0">
                <a:solidFill>
                  <a:srgbClr val="000000"/>
                </a:solidFill>
                <a:latin typeface="Times New Roman" panose="02020603050405020304" pitchFamily="18" charset="0"/>
                <a:cs typeface="Times New Roman" panose="02020603050405020304" pitchFamily="18" charset="0"/>
              </a:rPr>
            </a:br>
            <a:r>
              <a:rPr lang="et-EE" sz="2400" dirty="0">
                <a:solidFill>
                  <a:srgbClr val="000000"/>
                </a:solidFill>
                <a:latin typeface="Times New Roman" panose="02020603050405020304" pitchFamily="18" charset="0"/>
                <a:cs typeface="Times New Roman" panose="02020603050405020304" pitchFamily="18" charset="0"/>
              </a:rPr>
              <a:t>veebruar 2016</a:t>
            </a:r>
            <a:r>
              <a:rPr lang="et-EE" sz="2800" dirty="0">
                <a:solidFill>
                  <a:srgbClr val="000000"/>
                </a:solidFill>
                <a:latin typeface="Times New Roman" panose="02020603050405020304" pitchFamily="18" charset="0"/>
                <a:cs typeface="Times New Roman" panose="02020603050405020304" pitchFamily="18" charset="0"/>
              </a:rPr>
              <a:t/>
            </a:r>
            <a:br>
              <a:rPr lang="et-EE" sz="2800" dirty="0">
                <a:solidFill>
                  <a:srgbClr val="000000"/>
                </a:solidFill>
                <a:latin typeface="Times New Roman" panose="02020603050405020304" pitchFamily="18" charset="0"/>
                <a:cs typeface="Times New Roman" panose="02020603050405020304" pitchFamily="18" charset="0"/>
              </a:rPr>
            </a:br>
            <a:endParaRPr lang="et-EE" dirty="0"/>
          </a:p>
        </p:txBody>
      </p:sp>
      <p:sp>
        <p:nvSpPr>
          <p:cNvPr id="3" name="Content Placeholder 2"/>
          <p:cNvSpPr>
            <a:spLocks noGrp="1"/>
          </p:cNvSpPr>
          <p:nvPr>
            <p:ph idx="1"/>
          </p:nvPr>
        </p:nvSpPr>
        <p:spPr/>
        <p:txBody>
          <a:bodyPr/>
          <a:lstStyle/>
          <a:p>
            <a:pPr marL="0" indent="0" algn="ctr">
              <a:buNone/>
            </a:pPr>
            <a:endParaRPr lang="et-EE" sz="2800" dirty="0">
              <a:latin typeface="Times New Roman" panose="02020603050405020304" pitchFamily="18" charset="0"/>
              <a:cs typeface="Times New Roman" panose="02020603050405020304" pitchFamily="18" charset="0"/>
            </a:endParaRPr>
          </a:p>
        </p:txBody>
      </p:sp>
      <p:pic>
        <p:nvPicPr>
          <p:cNvPr id="1026" name="Picture 2" descr="C:\Users\kristina.johannes.TTK.053\AppData\Local\Microsoft\Windows\Temporary Internet Files\Content.Outlook\JAHIZDN6\WP_20160210_15_09_07_Pr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2132856"/>
            <a:ext cx="8424936" cy="43055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80887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t-EE" sz="2800" dirty="0" smtClean="0">
                <a:latin typeface="Times New Roman" panose="02020603050405020304" pitchFamily="18" charset="0"/>
                <a:cs typeface="Times New Roman" panose="02020603050405020304" pitchFamily="18" charset="0"/>
              </a:rPr>
              <a:t>Head mõtted</a:t>
            </a:r>
            <a:endParaRPr lang="et-EE"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628800"/>
            <a:ext cx="8229600" cy="4824536"/>
          </a:xfrm>
        </p:spPr>
        <p:txBody>
          <a:bodyPr/>
          <a:lstStyle/>
          <a:p>
            <a:r>
              <a:rPr lang="et-EE" sz="2800" dirty="0">
                <a:latin typeface="Times New Roman" panose="02020603050405020304" pitchFamily="18" charset="0"/>
                <a:cs typeface="Times New Roman" panose="02020603050405020304" pitchFamily="18" charset="0"/>
              </a:rPr>
              <a:t>Läbiviimise aeg: veebruar </a:t>
            </a:r>
            <a:r>
              <a:rPr lang="et-EE" sz="2800" dirty="0" smtClean="0">
                <a:latin typeface="Times New Roman" panose="02020603050405020304" pitchFamily="18" charset="0"/>
                <a:cs typeface="Times New Roman" panose="02020603050405020304" pitchFamily="18" charset="0"/>
              </a:rPr>
              <a:t>2016</a:t>
            </a:r>
          </a:p>
          <a:p>
            <a:pPr marL="0" indent="0">
              <a:buNone/>
            </a:pPr>
            <a:endParaRPr lang="et-EE" sz="2800" dirty="0">
              <a:latin typeface="Times New Roman" panose="02020603050405020304" pitchFamily="18" charset="0"/>
              <a:cs typeface="Times New Roman" panose="02020603050405020304" pitchFamily="18" charset="0"/>
            </a:endParaRPr>
          </a:p>
          <a:p>
            <a:r>
              <a:rPr lang="et-EE" sz="2800" dirty="0">
                <a:latin typeface="Times New Roman" panose="02020603050405020304" pitchFamily="18" charset="0"/>
                <a:cs typeface="Times New Roman" panose="02020603050405020304" pitchFamily="18" charset="0"/>
              </a:rPr>
              <a:t>Küsitletud õpperühmad: </a:t>
            </a:r>
            <a:r>
              <a:rPr lang="et-EE" sz="2800" dirty="0" smtClean="0">
                <a:latin typeface="Times New Roman" panose="02020603050405020304" pitchFamily="18" charset="0"/>
                <a:cs typeface="Times New Roman" panose="02020603050405020304" pitchFamily="18" charset="0"/>
              </a:rPr>
              <a:t>KK13-PV2</a:t>
            </a:r>
            <a:r>
              <a:rPr lang="et-EE" sz="2800" dirty="0">
                <a:latin typeface="Times New Roman" panose="02020603050405020304" pitchFamily="18" charset="0"/>
                <a:cs typeface="Times New Roman" panose="02020603050405020304" pitchFamily="18" charset="0"/>
              </a:rPr>
              <a:t>, KK14-PE, KK14-PV1, KK14-PV2, KK15-PV1, KK15-PV2, PT13-PV, PK13-PV, PK13-PE, PK14-PE, PK14-PV, PK15-PE, PK15-PV, AP15-AV, MJ14-PE, TO13-PE, KK13-PE, </a:t>
            </a:r>
            <a:r>
              <a:rPr lang="et-EE" sz="2800" dirty="0" smtClean="0">
                <a:latin typeface="Times New Roman" panose="02020603050405020304" pitchFamily="18" charset="0"/>
                <a:cs typeface="Times New Roman" panose="02020603050405020304" pitchFamily="18" charset="0"/>
              </a:rPr>
              <a:t>MT15-PE</a:t>
            </a:r>
          </a:p>
          <a:p>
            <a:pPr marL="0" indent="0">
              <a:buNone/>
            </a:pPr>
            <a:endParaRPr lang="et-EE" sz="2800" dirty="0" smtClean="0">
              <a:latin typeface="Times New Roman" panose="02020603050405020304" pitchFamily="18" charset="0"/>
              <a:cs typeface="Times New Roman" panose="02020603050405020304" pitchFamily="18" charset="0"/>
            </a:endParaRPr>
          </a:p>
          <a:p>
            <a:r>
              <a:rPr lang="et-EE" sz="2800" dirty="0" smtClean="0">
                <a:latin typeface="Times New Roman" panose="02020603050405020304" pitchFamily="18" charset="0"/>
                <a:cs typeface="Times New Roman" panose="02020603050405020304" pitchFamily="18" charset="0"/>
              </a:rPr>
              <a:t>Suur tänu Teresale kaasalöömise eest!</a:t>
            </a:r>
            <a:endParaRPr lang="et-EE" sz="2800" dirty="0">
              <a:latin typeface="Times New Roman" panose="02020603050405020304" pitchFamily="18" charset="0"/>
              <a:cs typeface="Times New Roman" panose="02020603050405020304" pitchFamily="18" charset="0"/>
            </a:endParaRPr>
          </a:p>
          <a:p>
            <a:endParaRPr lang="et-EE" sz="2800" dirty="0">
              <a:latin typeface="Times New Roman" panose="02020603050405020304" pitchFamily="18" charset="0"/>
              <a:cs typeface="Times New Roman" panose="02020603050405020304" pitchFamily="18" charset="0"/>
            </a:endParaRPr>
          </a:p>
          <a:p>
            <a:endParaRPr lang="et-EE" dirty="0"/>
          </a:p>
        </p:txBody>
      </p:sp>
    </p:spTree>
    <p:extLst>
      <p:ext uri="{BB962C8B-B14F-4D97-AF65-F5344CB8AC3E}">
        <p14:creationId xmlns:p14="http://schemas.microsoft.com/office/powerpoint/2010/main" val="10666522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t-EE" sz="2800" dirty="0" smtClean="0">
                <a:latin typeface="Times New Roman" panose="02020603050405020304" pitchFamily="18" charset="0"/>
                <a:cs typeface="Times New Roman" panose="02020603050405020304" pitchFamily="18" charset="0"/>
              </a:rPr>
              <a:t>Ülevaade tulemustest</a:t>
            </a:r>
            <a:endParaRPr lang="et-EE"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700808"/>
            <a:ext cx="8229600" cy="4425355"/>
          </a:xfrm>
        </p:spPr>
        <p:txBody>
          <a:bodyPr/>
          <a:lstStyle/>
          <a:p>
            <a:pPr marL="0" indent="0">
              <a:buNone/>
            </a:pPr>
            <a:r>
              <a:rPr lang="et-EE" sz="2800" b="1" dirty="0" smtClean="0">
                <a:latin typeface="Times New Roman" panose="02020603050405020304" pitchFamily="18" charset="0"/>
                <a:cs typeface="Times New Roman" panose="02020603050405020304" pitchFamily="18" charset="0"/>
              </a:rPr>
              <a:t>Õpilastelt</a:t>
            </a:r>
          </a:p>
          <a:p>
            <a:pPr>
              <a:buFont typeface="Arial"/>
              <a:buChar char="•"/>
            </a:pPr>
            <a:r>
              <a:rPr lang="et-EE" sz="2800" dirty="0" smtClean="0">
                <a:latin typeface="Times New Roman" panose="02020603050405020304" pitchFamily="18" charset="0"/>
                <a:cs typeface="Times New Roman" panose="02020603050405020304" pitchFamily="18" charset="0"/>
              </a:rPr>
              <a:t>Tugimeetmed </a:t>
            </a:r>
            <a:r>
              <a:rPr lang="et-EE" sz="2800" dirty="0">
                <a:latin typeface="Times New Roman" panose="02020603050405020304" pitchFamily="18" charset="0"/>
                <a:cs typeface="Times New Roman" panose="02020603050405020304" pitchFamily="18" charset="0"/>
              </a:rPr>
              <a:t>õpingute toetamiseks (13)</a:t>
            </a:r>
          </a:p>
          <a:p>
            <a:pPr>
              <a:buFont typeface="Arial"/>
              <a:buChar char="•"/>
            </a:pPr>
            <a:r>
              <a:rPr lang="et-EE" sz="2800" dirty="0">
                <a:latin typeface="Times New Roman" panose="02020603050405020304" pitchFamily="18" charset="0"/>
                <a:cs typeface="Times New Roman" panose="02020603050405020304" pitchFamily="18" charset="0"/>
              </a:rPr>
              <a:t>Huvitegevus koolis (46)</a:t>
            </a:r>
          </a:p>
          <a:p>
            <a:pPr>
              <a:buFont typeface="Arial"/>
              <a:buChar char="•"/>
            </a:pPr>
            <a:r>
              <a:rPr lang="et-EE" sz="2800" dirty="0">
                <a:latin typeface="Times New Roman" panose="02020603050405020304" pitchFamily="18" charset="0"/>
                <a:cs typeface="Times New Roman" panose="02020603050405020304" pitchFamily="18" charset="0"/>
              </a:rPr>
              <a:t>Stipendium (33)</a:t>
            </a:r>
          </a:p>
          <a:p>
            <a:pPr>
              <a:buFont typeface="Arial"/>
              <a:buChar char="•"/>
            </a:pPr>
            <a:r>
              <a:rPr lang="et-EE" sz="2800" dirty="0">
                <a:latin typeface="Times New Roman" panose="02020603050405020304" pitchFamily="18" charset="0"/>
                <a:cs typeface="Times New Roman" panose="02020603050405020304" pitchFamily="18" charset="0"/>
              </a:rPr>
              <a:t>Kõik on hästi (12)</a:t>
            </a:r>
          </a:p>
          <a:p>
            <a:pPr>
              <a:buFont typeface="Arial"/>
              <a:buChar char="•"/>
            </a:pPr>
            <a:r>
              <a:rPr lang="et-EE" sz="2800" dirty="0">
                <a:latin typeface="Times New Roman" panose="02020603050405020304" pitchFamily="18" charset="0"/>
                <a:cs typeface="Times New Roman" panose="02020603050405020304" pitchFamily="18" charset="0"/>
              </a:rPr>
              <a:t>Rohkem õppekäike ja ekskursioone (10)</a:t>
            </a:r>
          </a:p>
          <a:p>
            <a:pPr>
              <a:buFont typeface="Arial"/>
              <a:buChar char="•"/>
            </a:pPr>
            <a:r>
              <a:rPr lang="et-EE" sz="2800" dirty="0">
                <a:latin typeface="Times New Roman" panose="02020603050405020304" pitchFamily="18" charset="0"/>
                <a:cs typeface="Times New Roman" panose="02020603050405020304" pitchFamily="18" charset="0"/>
              </a:rPr>
              <a:t>Head mõtted ja soovid (24)</a:t>
            </a:r>
          </a:p>
          <a:p>
            <a:pPr>
              <a:buFont typeface="Arial"/>
              <a:buChar char="•"/>
            </a:pPr>
            <a:r>
              <a:rPr lang="et-EE" sz="2800" dirty="0">
                <a:latin typeface="Times New Roman" panose="02020603050405020304" pitchFamily="18" charset="0"/>
                <a:cs typeface="Times New Roman" panose="02020603050405020304" pitchFamily="18" charset="0"/>
              </a:rPr>
              <a:t>Ettepanekud õppetööks ja õppetöö korraldamiseks (120)</a:t>
            </a:r>
          </a:p>
          <a:p>
            <a:pPr marL="0" indent="0">
              <a:buNone/>
            </a:pPr>
            <a:r>
              <a:rPr lang="et-EE" dirty="0"/>
              <a:t/>
            </a:r>
            <a:br>
              <a:rPr lang="et-EE" dirty="0"/>
            </a:br>
            <a:endParaRPr lang="et-EE" dirty="0"/>
          </a:p>
          <a:p>
            <a:endParaRPr lang="et-EE" dirty="0"/>
          </a:p>
        </p:txBody>
      </p:sp>
    </p:spTree>
    <p:extLst>
      <p:ext uri="{BB962C8B-B14F-4D97-AF65-F5344CB8AC3E}">
        <p14:creationId xmlns:p14="http://schemas.microsoft.com/office/powerpoint/2010/main" val="13334718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t-EE" sz="2800" dirty="0">
                <a:solidFill>
                  <a:srgbClr val="000000"/>
                </a:solidFill>
                <a:latin typeface="Times New Roman" panose="02020603050405020304" pitchFamily="18" charset="0"/>
                <a:cs typeface="Times New Roman" panose="02020603050405020304" pitchFamily="18" charset="0"/>
              </a:rPr>
              <a:t>Ülevaade tulemustest</a:t>
            </a:r>
            <a:endParaRPr lang="et-EE" dirty="0"/>
          </a:p>
        </p:txBody>
      </p:sp>
      <p:sp>
        <p:nvSpPr>
          <p:cNvPr id="3" name="Content Placeholder 2"/>
          <p:cNvSpPr>
            <a:spLocks noGrp="1"/>
          </p:cNvSpPr>
          <p:nvPr>
            <p:ph idx="1"/>
          </p:nvPr>
        </p:nvSpPr>
        <p:spPr>
          <a:xfrm>
            <a:off x="395536" y="2204864"/>
            <a:ext cx="8229600" cy="3916363"/>
          </a:xfrm>
        </p:spPr>
        <p:txBody>
          <a:bodyPr/>
          <a:lstStyle/>
          <a:p>
            <a:pPr marL="0" indent="0">
              <a:buNone/>
            </a:pPr>
            <a:r>
              <a:rPr lang="et-EE" sz="2800" b="1" dirty="0" smtClean="0">
                <a:latin typeface="Times New Roman" panose="02020603050405020304" pitchFamily="18" charset="0"/>
                <a:cs typeface="Times New Roman" panose="02020603050405020304" pitchFamily="18" charset="0"/>
              </a:rPr>
              <a:t>Õpetajatelt</a:t>
            </a:r>
          </a:p>
          <a:p>
            <a:pPr>
              <a:buFont typeface="Arial"/>
              <a:buChar char="•"/>
            </a:pPr>
            <a:r>
              <a:rPr lang="et-EE" sz="2800" dirty="0">
                <a:latin typeface="Times New Roman" panose="02020603050405020304" pitchFamily="18" charset="0"/>
                <a:cs typeface="Times New Roman" panose="02020603050405020304" pitchFamily="18" charset="0"/>
              </a:rPr>
              <a:t>Loenguteemad, koolitussoovid (11)</a:t>
            </a:r>
          </a:p>
          <a:p>
            <a:pPr>
              <a:buFont typeface="Arial"/>
              <a:buChar char="•"/>
            </a:pPr>
            <a:r>
              <a:rPr lang="et-EE" sz="2800" dirty="0">
                <a:latin typeface="Times New Roman" panose="02020603050405020304" pitchFamily="18" charset="0"/>
                <a:cs typeface="Times New Roman" panose="02020603050405020304" pitchFamily="18" charset="0"/>
              </a:rPr>
              <a:t>Ettepanekud töökorralduseks (4)</a:t>
            </a:r>
          </a:p>
          <a:p>
            <a:pPr>
              <a:buFont typeface="Arial"/>
              <a:buChar char="•"/>
            </a:pPr>
            <a:r>
              <a:rPr lang="et-EE" sz="2800" dirty="0">
                <a:latin typeface="Times New Roman" panose="02020603050405020304" pitchFamily="18" charset="0"/>
                <a:cs typeface="Times New Roman" panose="02020603050405020304" pitchFamily="18" charset="0"/>
              </a:rPr>
              <a:t>Ettepanekud õppekorralduseks (14)</a:t>
            </a:r>
          </a:p>
          <a:p>
            <a:pPr>
              <a:buFont typeface="Arial"/>
              <a:buChar char="•"/>
            </a:pPr>
            <a:r>
              <a:rPr lang="et-EE" sz="2800" dirty="0">
                <a:latin typeface="Times New Roman" panose="02020603050405020304" pitchFamily="18" charset="0"/>
                <a:cs typeface="Times New Roman" panose="02020603050405020304" pitchFamily="18" charset="0"/>
              </a:rPr>
              <a:t>Head mõtted, arvamused, tähelepanekud (27</a:t>
            </a:r>
            <a:r>
              <a:rPr lang="et-EE" sz="2800" dirty="0" smtClean="0">
                <a:latin typeface="Times New Roman" panose="02020603050405020304" pitchFamily="18" charset="0"/>
                <a:cs typeface="Times New Roman" panose="02020603050405020304" pitchFamily="18" charset="0"/>
              </a:rPr>
              <a:t>)</a:t>
            </a:r>
            <a:endParaRPr lang="et-EE" sz="2800" dirty="0">
              <a:latin typeface="Times New Roman" panose="02020603050405020304" pitchFamily="18" charset="0"/>
              <a:cs typeface="Times New Roman" panose="02020603050405020304" pitchFamily="18" charset="0"/>
            </a:endParaRPr>
          </a:p>
          <a:p>
            <a:r>
              <a:rPr lang="et-EE" sz="2800" dirty="0" smtClean="0">
                <a:latin typeface="Times New Roman" panose="02020603050405020304" pitchFamily="18" charset="0"/>
                <a:cs typeface="Times New Roman" panose="02020603050405020304" pitchFamily="18" charset="0"/>
              </a:rPr>
              <a:t>Õppemeistrite </a:t>
            </a:r>
            <a:r>
              <a:rPr lang="et-EE" sz="2800" dirty="0">
                <a:latin typeface="Times New Roman" panose="02020603050405020304" pitchFamily="18" charset="0"/>
                <a:cs typeface="Times New Roman" panose="02020603050405020304" pitchFamily="18" charset="0"/>
              </a:rPr>
              <a:t>tähelepanekud (2)</a:t>
            </a:r>
          </a:p>
          <a:p>
            <a:pPr marL="0" indent="0">
              <a:buNone/>
            </a:pPr>
            <a:endParaRPr lang="et-EE" dirty="0"/>
          </a:p>
        </p:txBody>
      </p:sp>
    </p:spTree>
    <p:extLst>
      <p:ext uri="{BB962C8B-B14F-4D97-AF65-F5344CB8AC3E}">
        <p14:creationId xmlns:p14="http://schemas.microsoft.com/office/powerpoint/2010/main" val="24722510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t-EE" sz="2800" dirty="0">
                <a:solidFill>
                  <a:srgbClr val="000000"/>
                </a:solidFill>
                <a:latin typeface="Times New Roman" panose="02020603050405020304" pitchFamily="18" charset="0"/>
                <a:cs typeface="Times New Roman" panose="02020603050405020304" pitchFamily="18" charset="0"/>
              </a:rPr>
              <a:t>Ülevaade tulemustest</a:t>
            </a:r>
            <a:endParaRPr lang="et-EE" dirty="0"/>
          </a:p>
        </p:txBody>
      </p:sp>
      <p:sp>
        <p:nvSpPr>
          <p:cNvPr id="3" name="Content Placeholder 2"/>
          <p:cNvSpPr>
            <a:spLocks noGrp="1"/>
          </p:cNvSpPr>
          <p:nvPr>
            <p:ph idx="1"/>
          </p:nvPr>
        </p:nvSpPr>
        <p:spPr/>
        <p:txBody>
          <a:bodyPr/>
          <a:lstStyle/>
          <a:p>
            <a:pPr marL="0" indent="0">
              <a:buNone/>
            </a:pPr>
            <a:r>
              <a:rPr lang="et-EE" sz="2800" b="1" dirty="0" smtClean="0">
                <a:latin typeface="Times New Roman" panose="02020603050405020304" pitchFamily="18" charset="0"/>
                <a:cs typeface="Times New Roman" panose="02020603050405020304" pitchFamily="18" charset="0"/>
              </a:rPr>
              <a:t>Tugikeskuselt</a:t>
            </a:r>
          </a:p>
          <a:p>
            <a:pPr marL="0" indent="0">
              <a:buNone/>
            </a:pPr>
            <a:endParaRPr lang="et-EE" sz="2800" b="1" dirty="0" smtClean="0">
              <a:latin typeface="Times New Roman" panose="02020603050405020304" pitchFamily="18" charset="0"/>
              <a:cs typeface="Times New Roman" panose="02020603050405020304" pitchFamily="18" charset="0"/>
            </a:endParaRPr>
          </a:p>
          <a:p>
            <a:pPr>
              <a:buFont typeface="Arial"/>
              <a:buChar char="•"/>
            </a:pPr>
            <a:r>
              <a:rPr lang="et-EE" sz="2800" dirty="0">
                <a:latin typeface="Times New Roman" panose="02020603050405020304" pitchFamily="18" charset="0"/>
                <a:cs typeface="Times New Roman" panose="02020603050405020304" pitchFamily="18" charset="0"/>
              </a:rPr>
              <a:t>Loenguteemad, õpitubade teemad (4)</a:t>
            </a:r>
          </a:p>
          <a:p>
            <a:pPr>
              <a:buFont typeface="Arial"/>
              <a:buChar char="•"/>
            </a:pPr>
            <a:r>
              <a:rPr lang="et-EE" sz="2800" dirty="0">
                <a:latin typeface="Times New Roman" panose="02020603050405020304" pitchFamily="18" charset="0"/>
                <a:cs typeface="Times New Roman" panose="02020603050405020304" pitchFamily="18" charset="0"/>
              </a:rPr>
              <a:t>Head mõtted, tähelepanekud (6)</a:t>
            </a:r>
          </a:p>
          <a:p>
            <a:pPr marL="0" indent="0">
              <a:buNone/>
            </a:pPr>
            <a:endParaRPr lang="et-EE" dirty="0"/>
          </a:p>
        </p:txBody>
      </p:sp>
    </p:spTree>
    <p:extLst>
      <p:ext uri="{BB962C8B-B14F-4D97-AF65-F5344CB8AC3E}">
        <p14:creationId xmlns:p14="http://schemas.microsoft.com/office/powerpoint/2010/main" val="6270954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t-EE" sz="2800" dirty="0" smtClean="0">
                <a:latin typeface="Times New Roman" panose="02020603050405020304" pitchFamily="18" charset="0"/>
                <a:cs typeface="Times New Roman" panose="02020603050405020304" pitchFamily="18" charset="0"/>
              </a:rPr>
              <a:t>Õpetajate head mõtted</a:t>
            </a:r>
            <a:endParaRPr lang="et-EE"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55576" y="1484784"/>
            <a:ext cx="8229600" cy="5040560"/>
          </a:xfrm>
        </p:spPr>
        <p:txBody>
          <a:bodyPr/>
          <a:lstStyle/>
          <a:p>
            <a:pPr lvl="0" algn="just">
              <a:spcAft>
                <a:spcPts val="0"/>
              </a:spcAft>
              <a:buFont typeface="Symbol"/>
              <a:buChar char=""/>
            </a:pPr>
            <a:r>
              <a:rPr lang="et-EE" sz="1800" dirty="0">
                <a:latin typeface="Times New Roman" panose="02020603050405020304" pitchFamily="18" charset="0"/>
                <a:ea typeface="Calibri"/>
                <a:cs typeface="Times New Roman" panose="02020603050405020304" pitchFamily="18" charset="0"/>
              </a:rPr>
              <a:t>Korraldada elavas esituses mälumänge, viktoriine, luuleõhtuid, kirjandusõhtuid, muusikaõhtuid, maalikunsti õhtuid</a:t>
            </a:r>
          </a:p>
          <a:p>
            <a:pPr lvl="0" algn="just">
              <a:spcAft>
                <a:spcPts val="0"/>
              </a:spcAft>
              <a:buFont typeface="Symbol"/>
              <a:buChar char=""/>
            </a:pPr>
            <a:r>
              <a:rPr lang="et-EE" sz="1800" dirty="0">
                <a:latin typeface="Times New Roman" panose="02020603050405020304" pitchFamily="18" charset="0"/>
                <a:ea typeface="Calibri"/>
                <a:cs typeface="Times New Roman" panose="02020603050405020304" pitchFamily="18" charset="0"/>
              </a:rPr>
              <a:t>Korraldada õpetajate ja õpilaste ühisväljasõite, lõkkeõhtuid laulude ja muusika saatel, seltskonnamänge</a:t>
            </a:r>
          </a:p>
          <a:p>
            <a:pPr lvl="0" algn="just">
              <a:spcAft>
                <a:spcPts val="0"/>
              </a:spcAft>
              <a:buFont typeface="Symbol"/>
              <a:buChar char=""/>
            </a:pPr>
            <a:r>
              <a:rPr lang="et-EE" sz="1800" dirty="0">
                <a:latin typeface="Times New Roman" panose="02020603050405020304" pitchFamily="18" charset="0"/>
                <a:ea typeface="Calibri"/>
                <a:cs typeface="Times New Roman" panose="02020603050405020304" pitchFamily="18" charset="0"/>
              </a:rPr>
              <a:t>HEV probleeme ja muid keelekümblusprobleeme aitavad maandada ühisüritused: lauluvõistlused, kartulikoorimise võistlused, teatevõistlused</a:t>
            </a:r>
          </a:p>
          <a:p>
            <a:pPr lvl="0" algn="just">
              <a:spcAft>
                <a:spcPts val="0"/>
              </a:spcAft>
              <a:buFont typeface="Symbol"/>
              <a:buChar char=""/>
            </a:pPr>
            <a:r>
              <a:rPr lang="et-EE" sz="1800" dirty="0">
                <a:latin typeface="Times New Roman" panose="02020603050405020304" pitchFamily="18" charset="0"/>
                <a:ea typeface="Calibri"/>
                <a:cs typeface="Times New Roman" panose="02020603050405020304" pitchFamily="18" charset="0"/>
              </a:rPr>
              <a:t>Viktoriinid peavad olema läbiviidud mitte arvutis, vaid elavas suhtluses teiste inimestega mängulises võtmes end füüsiliselt aktiivselt väljendades</a:t>
            </a:r>
          </a:p>
          <a:p>
            <a:pPr lvl="0" algn="just">
              <a:spcAft>
                <a:spcPts val="0"/>
              </a:spcAft>
              <a:buFont typeface="Symbol"/>
              <a:buChar char=""/>
            </a:pPr>
            <a:r>
              <a:rPr lang="et-EE" sz="1800" dirty="0">
                <a:latin typeface="Times New Roman" panose="02020603050405020304" pitchFamily="18" charset="0"/>
                <a:ea typeface="Calibri"/>
                <a:cs typeface="Times New Roman" panose="02020603050405020304" pitchFamily="18" charset="0"/>
              </a:rPr>
              <a:t>Korraldada tantsuõhtuid õpilastele</a:t>
            </a:r>
          </a:p>
          <a:p>
            <a:pPr lvl="0" algn="just">
              <a:spcAft>
                <a:spcPts val="0"/>
              </a:spcAft>
              <a:buFont typeface="Symbol"/>
              <a:buChar char=""/>
            </a:pPr>
            <a:r>
              <a:rPr lang="et-EE" sz="1800" dirty="0">
                <a:latin typeface="Times New Roman" panose="02020603050405020304" pitchFamily="18" charset="0"/>
                <a:ea typeface="Calibri"/>
                <a:cs typeface="Times New Roman" panose="02020603050405020304" pitchFamily="18" charset="0"/>
              </a:rPr>
              <a:t>Korraldada huviringe õpilastele (eestlased + venelased = keelekümblus</a:t>
            </a:r>
            <a:r>
              <a:rPr lang="et-EE" sz="1800" dirty="0" smtClean="0">
                <a:latin typeface="Times New Roman" panose="02020603050405020304" pitchFamily="18" charset="0"/>
                <a:ea typeface="Calibri"/>
                <a:cs typeface="Times New Roman" panose="02020603050405020304" pitchFamily="18" charset="0"/>
              </a:rPr>
              <a:t>)</a:t>
            </a:r>
          </a:p>
          <a:p>
            <a:pPr marL="0" lvl="0" indent="0" algn="just">
              <a:spcAft>
                <a:spcPts val="0"/>
              </a:spcAft>
              <a:buNone/>
            </a:pPr>
            <a:endParaRPr lang="et-EE" sz="1800" dirty="0" smtClean="0">
              <a:latin typeface="Times New Roman" panose="02020603050405020304" pitchFamily="18" charset="0"/>
              <a:ea typeface="Calibri"/>
              <a:cs typeface="Times New Roman" panose="02020603050405020304" pitchFamily="18" charset="0"/>
            </a:endParaRPr>
          </a:p>
          <a:p>
            <a:pPr marL="0" lvl="0" indent="0" algn="just">
              <a:spcAft>
                <a:spcPts val="0"/>
              </a:spcAft>
              <a:buNone/>
            </a:pPr>
            <a:r>
              <a:rPr lang="et-EE" sz="1800" dirty="0" smtClean="0">
                <a:latin typeface="Times New Roman" panose="02020603050405020304" pitchFamily="18" charset="0"/>
                <a:ea typeface="Calibri"/>
                <a:cs typeface="Times New Roman" panose="02020603050405020304" pitchFamily="18" charset="0"/>
              </a:rPr>
              <a:t>HEV õpilane Tekos, sh HEV õpilane Tekos praktikal:</a:t>
            </a:r>
          </a:p>
          <a:p>
            <a:pPr algn="just">
              <a:spcAft>
                <a:spcPts val="0"/>
              </a:spcAft>
            </a:pPr>
            <a:r>
              <a:rPr lang="et-EE" sz="1800" dirty="0" smtClean="0">
                <a:latin typeface="Times New Roman" panose="02020603050405020304" pitchFamily="18" charset="0"/>
                <a:cs typeface="Times New Roman" panose="02020603050405020304" pitchFamily="18" charset="0"/>
              </a:rPr>
              <a:t>Liiga palju õpilasi pole võimelised köögis iseseisvalt hakkama saama, ainult pideval juhendamisel</a:t>
            </a:r>
          </a:p>
          <a:p>
            <a:pPr algn="just">
              <a:spcAft>
                <a:spcPts val="0"/>
              </a:spcAft>
            </a:pPr>
            <a:r>
              <a:rPr lang="et-EE" sz="1800" dirty="0" smtClean="0">
                <a:latin typeface="Times New Roman" panose="02020603050405020304" pitchFamily="18" charset="0"/>
                <a:cs typeface="Times New Roman" panose="02020603050405020304" pitchFamily="18" charset="0"/>
              </a:rPr>
              <a:t>Vene emakeelega esmakursuslaste eesti keele oskus on tunduvalt madalam kui varasematel aastatel</a:t>
            </a:r>
          </a:p>
          <a:p>
            <a:pPr algn="just">
              <a:spcAft>
                <a:spcPts val="0"/>
              </a:spcAft>
            </a:pPr>
            <a:endParaRPr lang="et-EE" sz="2000" dirty="0"/>
          </a:p>
        </p:txBody>
      </p:sp>
    </p:spTree>
    <p:extLst>
      <p:ext uri="{BB962C8B-B14F-4D97-AF65-F5344CB8AC3E}">
        <p14:creationId xmlns:p14="http://schemas.microsoft.com/office/powerpoint/2010/main" val="40154330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t-EE" sz="2800" dirty="0" smtClean="0">
                <a:latin typeface="Times New Roman" panose="02020603050405020304" pitchFamily="18" charset="0"/>
                <a:cs typeface="Times New Roman" panose="02020603050405020304" pitchFamily="18" charset="0"/>
              </a:rPr>
              <a:t>Head mõtted</a:t>
            </a:r>
            <a:endParaRPr lang="et-EE"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628800"/>
            <a:ext cx="8229600" cy="4497363"/>
          </a:xfrm>
        </p:spPr>
        <p:txBody>
          <a:bodyPr/>
          <a:lstStyle/>
          <a:p>
            <a:pPr marL="0" indent="0" algn="just">
              <a:spcAft>
                <a:spcPts val="0"/>
              </a:spcAft>
              <a:buNone/>
            </a:pPr>
            <a:r>
              <a:rPr lang="et-EE" sz="2000" b="1" dirty="0" smtClean="0">
                <a:latin typeface="Times New Roman" panose="02020603050405020304" pitchFamily="18" charset="0"/>
                <a:ea typeface="Calibri"/>
                <a:cs typeface="Times New Roman" panose="02020603050405020304" pitchFamily="18" charset="0"/>
              </a:rPr>
              <a:t>Mis võiks/peaks koolis kindlasti olema, et Sul oleks siin hea koolis käia ja õppida. Mis/kes toetaks Sinu õpinguid ja edasijõudmist Tekos?</a:t>
            </a:r>
            <a:endParaRPr lang="et-EE" sz="2000" dirty="0" smtClean="0">
              <a:latin typeface="Times New Roman" panose="02020603050405020304" pitchFamily="18" charset="0"/>
              <a:ea typeface="Calibri"/>
              <a:cs typeface="Times New Roman" panose="02020603050405020304" pitchFamily="18" charset="0"/>
            </a:endParaRPr>
          </a:p>
          <a:p>
            <a:pPr marL="0" lvl="0" indent="0" algn="just">
              <a:spcAft>
                <a:spcPts val="0"/>
              </a:spcAft>
              <a:buNone/>
            </a:pPr>
            <a:endParaRPr lang="et-EE" sz="1800" dirty="0" smtClean="0">
              <a:latin typeface="Times New Roman" panose="02020603050405020304" pitchFamily="18" charset="0"/>
              <a:ea typeface="Calibri"/>
              <a:cs typeface="Times New Roman" panose="02020603050405020304" pitchFamily="18" charset="0"/>
            </a:endParaRPr>
          </a:p>
          <a:p>
            <a:pPr marL="0" lvl="0" indent="0" algn="just">
              <a:spcAft>
                <a:spcPts val="0"/>
              </a:spcAft>
              <a:buNone/>
            </a:pPr>
            <a:r>
              <a:rPr lang="et-EE" sz="1800" b="1" dirty="0" smtClean="0">
                <a:latin typeface="Times New Roman" panose="02020603050405020304" pitchFamily="18" charset="0"/>
                <a:ea typeface="Calibri"/>
                <a:cs typeface="Times New Roman" panose="02020603050405020304" pitchFamily="18" charset="0"/>
              </a:rPr>
              <a:t>Sport. Vaba aeg.</a:t>
            </a:r>
          </a:p>
          <a:p>
            <a:pPr lvl="0" algn="just">
              <a:spcAft>
                <a:spcPts val="0"/>
              </a:spcAft>
              <a:buFont typeface="Symbol"/>
              <a:buChar char=""/>
            </a:pPr>
            <a:r>
              <a:rPr lang="et-EE" sz="1800" dirty="0" smtClean="0">
                <a:latin typeface="Times New Roman" panose="02020603050405020304" pitchFamily="18" charset="0"/>
                <a:ea typeface="Calibri"/>
                <a:cs typeface="Times New Roman" panose="02020603050405020304" pitchFamily="18" charset="0"/>
              </a:rPr>
              <a:t>võiks </a:t>
            </a:r>
            <a:r>
              <a:rPr lang="et-EE" sz="1800" dirty="0">
                <a:latin typeface="Times New Roman" panose="02020603050405020304" pitchFamily="18" charset="0"/>
                <a:ea typeface="Calibri"/>
                <a:cs typeface="Times New Roman" panose="02020603050405020304" pitchFamily="18" charset="0"/>
              </a:rPr>
              <a:t>olla rohkem igasuguseid üritusi, kus tutvustatakse meie kooli </a:t>
            </a:r>
            <a:r>
              <a:rPr lang="et-EE" sz="1800" dirty="0" smtClean="0">
                <a:latin typeface="Times New Roman" panose="02020603050405020304" pitchFamily="18" charset="0"/>
                <a:ea typeface="Calibri"/>
                <a:cs typeface="Times New Roman" panose="02020603050405020304" pitchFamily="18" charset="0"/>
              </a:rPr>
              <a:t>talente ja kus </a:t>
            </a:r>
            <a:r>
              <a:rPr lang="et-EE" sz="1800" dirty="0">
                <a:latin typeface="Times New Roman" panose="02020603050405020304" pitchFamily="18" charset="0"/>
                <a:ea typeface="Calibri"/>
                <a:cs typeface="Times New Roman" panose="02020603050405020304" pitchFamily="18" charset="0"/>
              </a:rPr>
              <a:t>saaks näidata oma andeid ja oskusi</a:t>
            </a:r>
          </a:p>
          <a:p>
            <a:pPr lvl="0" algn="just">
              <a:spcAft>
                <a:spcPts val="0"/>
              </a:spcAft>
              <a:buFont typeface="Symbol"/>
              <a:buChar char=""/>
            </a:pPr>
            <a:r>
              <a:rPr lang="et-EE" sz="1800" dirty="0">
                <a:latin typeface="Times New Roman" panose="02020603050405020304" pitchFamily="18" charset="0"/>
                <a:ea typeface="Calibri"/>
                <a:cs typeface="Times New Roman" panose="02020603050405020304" pitchFamily="18" charset="0"/>
              </a:rPr>
              <a:t>rohkem tegevusi vahetunnis</a:t>
            </a:r>
          </a:p>
          <a:p>
            <a:pPr lvl="0" algn="just">
              <a:spcAft>
                <a:spcPts val="0"/>
              </a:spcAft>
              <a:buFont typeface="Symbol"/>
              <a:buChar char=""/>
            </a:pPr>
            <a:r>
              <a:rPr lang="et-EE" sz="1800" dirty="0">
                <a:latin typeface="Times New Roman" panose="02020603050405020304" pitchFamily="18" charset="0"/>
                <a:ea typeface="Calibri"/>
                <a:cs typeface="Times New Roman" panose="02020603050405020304" pitchFamily="18" charset="0"/>
              </a:rPr>
              <a:t>erinevad võistlused ja näiteks erinevad </a:t>
            </a:r>
            <a:r>
              <a:rPr lang="et-EE" sz="1800" dirty="0" smtClean="0">
                <a:latin typeface="Times New Roman" panose="02020603050405020304" pitchFamily="18" charset="0"/>
                <a:ea typeface="Calibri"/>
                <a:cs typeface="Times New Roman" panose="02020603050405020304" pitchFamily="18" charset="0"/>
              </a:rPr>
              <a:t>õpitoad õpilastele</a:t>
            </a:r>
            <a:endParaRPr lang="et-EE" sz="1800" dirty="0">
              <a:latin typeface="Times New Roman" panose="02020603050405020304" pitchFamily="18" charset="0"/>
              <a:ea typeface="Calibri"/>
              <a:cs typeface="Times New Roman" panose="02020603050405020304" pitchFamily="18" charset="0"/>
            </a:endParaRPr>
          </a:p>
          <a:p>
            <a:pPr lvl="0" algn="just">
              <a:spcAft>
                <a:spcPts val="0"/>
              </a:spcAft>
              <a:buFont typeface="Symbol"/>
              <a:buChar char=""/>
            </a:pPr>
            <a:r>
              <a:rPr lang="et-EE" sz="1800" dirty="0" smtClean="0">
                <a:latin typeface="Times New Roman" panose="02020603050405020304" pitchFamily="18" charset="0"/>
                <a:ea typeface="Calibri"/>
                <a:cs typeface="Times New Roman" panose="02020603050405020304" pitchFamily="18" charset="0"/>
              </a:rPr>
              <a:t>rohkem </a:t>
            </a:r>
            <a:r>
              <a:rPr lang="et-EE" sz="1800" dirty="0">
                <a:latin typeface="Times New Roman" panose="02020603050405020304" pitchFamily="18" charset="0"/>
                <a:ea typeface="Calibri"/>
                <a:cs typeface="Times New Roman" panose="02020603050405020304" pitchFamily="18" charset="0"/>
              </a:rPr>
              <a:t>kehalise kasvatuse tunde </a:t>
            </a:r>
            <a:r>
              <a:rPr lang="et-EE" sz="1800" dirty="0" smtClean="0">
                <a:latin typeface="Times New Roman" panose="02020603050405020304" pitchFamily="18" charset="0"/>
                <a:ea typeface="Calibri"/>
                <a:cs typeface="Times New Roman" panose="02020603050405020304" pitchFamily="18" charset="0"/>
              </a:rPr>
              <a:t>ja ööbimisega </a:t>
            </a:r>
            <a:r>
              <a:rPr lang="et-EE" sz="1800" dirty="0">
                <a:latin typeface="Times New Roman" panose="02020603050405020304" pitchFamily="18" charset="0"/>
                <a:ea typeface="Calibri"/>
                <a:cs typeface="Times New Roman" panose="02020603050405020304" pitchFamily="18" charset="0"/>
              </a:rPr>
              <a:t>üritusi koos </a:t>
            </a:r>
            <a:r>
              <a:rPr lang="et-EE" sz="1800" dirty="0" smtClean="0">
                <a:latin typeface="Times New Roman" panose="02020603050405020304" pitchFamily="18" charset="0"/>
                <a:ea typeface="Calibri"/>
                <a:cs typeface="Times New Roman" panose="02020603050405020304" pitchFamily="18" charset="0"/>
              </a:rPr>
              <a:t>õp Alariga </a:t>
            </a:r>
            <a:r>
              <a:rPr lang="et-EE" sz="1800" dirty="0">
                <a:latin typeface="Times New Roman" panose="02020603050405020304" pitchFamily="18" charset="0"/>
                <a:ea typeface="Calibri"/>
                <a:cs typeface="Times New Roman" panose="02020603050405020304" pitchFamily="18" charset="0"/>
              </a:rPr>
              <a:t>ja rohkem huvitavaid õppeaineid ning rohkem turnimiskange võimlasse (bolše turnikov)</a:t>
            </a:r>
          </a:p>
          <a:p>
            <a:pPr lvl="0" algn="just">
              <a:spcAft>
                <a:spcPts val="0"/>
              </a:spcAft>
              <a:buFont typeface="Symbol"/>
              <a:buChar char=""/>
            </a:pPr>
            <a:r>
              <a:rPr lang="et-EE" sz="1800" dirty="0" smtClean="0">
                <a:latin typeface="Times New Roman" panose="02020603050405020304" pitchFamily="18" charset="0"/>
                <a:ea typeface="Calibri"/>
                <a:cs typeface="Times New Roman" panose="02020603050405020304" pitchFamily="18" charset="0"/>
              </a:rPr>
              <a:t>suurendada </a:t>
            </a:r>
            <a:r>
              <a:rPr lang="et-EE" sz="1800" dirty="0">
                <a:latin typeface="Times New Roman" panose="02020603050405020304" pitchFamily="18" charset="0"/>
                <a:ea typeface="Calibri"/>
                <a:cs typeface="Times New Roman" panose="02020603050405020304" pitchFamily="18" charset="0"/>
              </a:rPr>
              <a:t>müügikonkursside arvu (uvelicit kolitcestvo konkursov po prodažii</a:t>
            </a:r>
            <a:r>
              <a:rPr lang="et-EE" sz="1800" dirty="0" smtClean="0">
                <a:latin typeface="Times New Roman" panose="02020603050405020304" pitchFamily="18" charset="0"/>
                <a:ea typeface="Calibri"/>
                <a:cs typeface="Times New Roman" panose="02020603050405020304" pitchFamily="18" charset="0"/>
              </a:rPr>
              <a:t>)</a:t>
            </a:r>
            <a:endParaRPr lang="et-EE" sz="1800" dirty="0">
              <a:latin typeface="Times New Roman" panose="02020603050405020304" pitchFamily="18" charset="0"/>
              <a:ea typeface="Calibri"/>
              <a:cs typeface="Times New Roman" panose="02020603050405020304" pitchFamily="18" charset="0"/>
            </a:endParaRPr>
          </a:p>
          <a:p>
            <a:pPr lvl="0">
              <a:spcAft>
                <a:spcPts val="0"/>
              </a:spcAft>
              <a:buFont typeface="Symbol"/>
              <a:buChar char=""/>
            </a:pPr>
            <a:r>
              <a:rPr lang="et-EE" sz="1800" dirty="0">
                <a:latin typeface="Times New Roman" panose="02020603050405020304" pitchFamily="18" charset="0"/>
                <a:ea typeface="Calibri"/>
                <a:cs typeface="Times New Roman" panose="02020603050405020304" pitchFamily="18" charset="0"/>
              </a:rPr>
              <a:t>teemapeod, </a:t>
            </a:r>
            <a:r>
              <a:rPr lang="et-EE" sz="1800" dirty="0" smtClean="0">
                <a:latin typeface="Times New Roman" panose="02020603050405020304" pitchFamily="18" charset="0"/>
                <a:ea typeface="Calibri"/>
                <a:cs typeface="Times New Roman" panose="02020603050405020304" pitchFamily="18" charset="0"/>
              </a:rPr>
              <a:t>peoõhtud</a:t>
            </a:r>
            <a:r>
              <a:rPr lang="et-EE" sz="1800" dirty="0">
                <a:latin typeface="Times New Roman" panose="02020603050405020304" pitchFamily="18" charset="0"/>
                <a:ea typeface="Calibri"/>
                <a:cs typeface="Times New Roman" panose="02020603050405020304" pitchFamily="18" charset="0"/>
              </a:rPr>
              <a:t>, konkursid, pidulikud </a:t>
            </a:r>
            <a:r>
              <a:rPr lang="et-EE" sz="1800" dirty="0" smtClean="0">
                <a:latin typeface="Times New Roman" panose="02020603050405020304" pitchFamily="18" charset="0"/>
                <a:ea typeface="Calibri"/>
                <a:cs typeface="Times New Roman" panose="02020603050405020304" pitchFamily="18" charset="0"/>
              </a:rPr>
              <a:t>üritused, kontserdid</a:t>
            </a:r>
          </a:p>
          <a:p>
            <a:pPr lvl="0" algn="just">
              <a:spcAft>
                <a:spcPts val="0"/>
              </a:spcAft>
              <a:buFont typeface="Symbol"/>
              <a:buChar char=""/>
            </a:pPr>
            <a:r>
              <a:rPr lang="et-EE" sz="1800" dirty="0" smtClean="0">
                <a:solidFill>
                  <a:srgbClr val="000000"/>
                </a:solidFill>
                <a:latin typeface="Times New Roman" panose="02020603050405020304" pitchFamily="18" charset="0"/>
                <a:ea typeface="Calibri"/>
                <a:cs typeface="Times New Roman" panose="02020603050405020304" pitchFamily="18" charset="0"/>
              </a:rPr>
              <a:t>koolis </a:t>
            </a:r>
            <a:r>
              <a:rPr lang="et-EE" sz="1800" dirty="0">
                <a:solidFill>
                  <a:srgbClr val="000000"/>
                </a:solidFill>
                <a:latin typeface="Times New Roman" panose="02020603050405020304" pitchFamily="18" charset="0"/>
                <a:ea typeface="Calibri"/>
                <a:cs typeface="Times New Roman" panose="02020603050405020304" pitchFamily="18" charset="0"/>
              </a:rPr>
              <a:t>võiksid olla diskod</a:t>
            </a:r>
          </a:p>
          <a:p>
            <a:pPr lvl="0">
              <a:spcAft>
                <a:spcPts val="0"/>
              </a:spcAft>
              <a:buFont typeface="Symbol"/>
              <a:buChar char=""/>
            </a:pPr>
            <a:endParaRPr lang="et-EE" sz="1800" dirty="0" smtClean="0">
              <a:latin typeface="Times New Roman" panose="02020603050405020304" pitchFamily="18" charset="0"/>
              <a:ea typeface="Calibri"/>
              <a:cs typeface="Times New Roman" panose="02020603050405020304" pitchFamily="18" charset="0"/>
            </a:endParaRPr>
          </a:p>
          <a:p>
            <a:endParaRPr lang="et-EE" sz="1800" dirty="0"/>
          </a:p>
        </p:txBody>
      </p:sp>
    </p:spTree>
    <p:extLst>
      <p:ext uri="{BB962C8B-B14F-4D97-AF65-F5344CB8AC3E}">
        <p14:creationId xmlns:p14="http://schemas.microsoft.com/office/powerpoint/2010/main" val="41613234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t-EE" sz="2800" dirty="0" smtClean="0">
                <a:latin typeface="Times New Roman" panose="02020603050405020304" pitchFamily="18" charset="0"/>
                <a:cs typeface="Times New Roman" panose="02020603050405020304" pitchFamily="18" charset="0"/>
              </a:rPr>
              <a:t>Head mõtted</a:t>
            </a:r>
            <a:endParaRPr lang="et-EE"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484784"/>
            <a:ext cx="8229600" cy="5112568"/>
          </a:xfrm>
        </p:spPr>
        <p:txBody>
          <a:bodyPr/>
          <a:lstStyle/>
          <a:p>
            <a:pPr marL="0" lvl="0" indent="0">
              <a:spcAft>
                <a:spcPts val="0"/>
              </a:spcAft>
              <a:buNone/>
            </a:pPr>
            <a:r>
              <a:rPr lang="et-EE" sz="1600" b="1" dirty="0" smtClean="0">
                <a:solidFill>
                  <a:srgbClr val="000000"/>
                </a:solidFill>
                <a:latin typeface="Times New Roman" panose="02020603050405020304" pitchFamily="18" charset="0"/>
                <a:ea typeface="Calibri"/>
                <a:cs typeface="Times New Roman" panose="02020603050405020304" pitchFamily="18" charset="0"/>
              </a:rPr>
              <a:t>Õppekorraldus. Õppetöö. </a:t>
            </a:r>
          </a:p>
          <a:p>
            <a:pPr lvl="0">
              <a:spcAft>
                <a:spcPts val="0"/>
              </a:spcAft>
              <a:buFont typeface="Symbol"/>
              <a:buChar char=""/>
            </a:pPr>
            <a:r>
              <a:rPr lang="et-EE" sz="1600" dirty="0" smtClean="0">
                <a:solidFill>
                  <a:srgbClr val="000000"/>
                </a:solidFill>
                <a:latin typeface="Times New Roman" panose="02020603050405020304" pitchFamily="18" charset="0"/>
                <a:ea typeface="Calibri"/>
                <a:cs typeface="Times New Roman" panose="02020603050405020304" pitchFamily="18" charset="0"/>
              </a:rPr>
              <a:t>Rohkem </a:t>
            </a:r>
            <a:r>
              <a:rPr lang="et-EE" sz="1600" dirty="0">
                <a:solidFill>
                  <a:srgbClr val="000000"/>
                </a:solidFill>
                <a:latin typeface="Times New Roman" panose="02020603050405020304" pitchFamily="18" charset="0"/>
                <a:ea typeface="Calibri"/>
                <a:cs typeface="Times New Roman" panose="02020603050405020304" pitchFamily="18" charset="0"/>
              </a:rPr>
              <a:t>eksursioone ja õppekäike</a:t>
            </a:r>
          </a:p>
          <a:p>
            <a:pPr lvl="0">
              <a:spcAft>
                <a:spcPts val="0"/>
              </a:spcAft>
              <a:buFont typeface="Symbol"/>
              <a:buChar char=""/>
            </a:pPr>
            <a:r>
              <a:rPr lang="et-EE" sz="1600" dirty="0">
                <a:solidFill>
                  <a:srgbClr val="000000"/>
                </a:solidFill>
                <a:latin typeface="Times New Roman" panose="02020603050405020304" pitchFamily="18" charset="0"/>
                <a:ea typeface="Calibri"/>
                <a:cs typeface="Times New Roman" panose="02020603050405020304" pitchFamily="18" charset="0"/>
              </a:rPr>
              <a:t>Sõbralikke ja mõistvaid õpetajaid</a:t>
            </a:r>
          </a:p>
          <a:p>
            <a:pPr lvl="0">
              <a:spcAft>
                <a:spcPts val="0"/>
              </a:spcAft>
              <a:buFont typeface="Symbol"/>
              <a:buChar char=""/>
            </a:pPr>
            <a:r>
              <a:rPr lang="et-EE" sz="1600" dirty="0">
                <a:solidFill>
                  <a:srgbClr val="000000"/>
                </a:solidFill>
                <a:latin typeface="Times New Roman" panose="02020603050405020304" pitchFamily="18" charset="0"/>
                <a:ea typeface="Calibri"/>
                <a:cs typeface="Times New Roman" panose="02020603050405020304" pitchFamily="18" charset="0"/>
              </a:rPr>
              <a:t>Suuremat stipendiumi</a:t>
            </a:r>
          </a:p>
          <a:p>
            <a:pPr lvl="0">
              <a:lnSpc>
                <a:spcPct val="107000"/>
              </a:lnSpc>
              <a:spcAft>
                <a:spcPts val="0"/>
              </a:spcAft>
              <a:buFont typeface="Symbol"/>
              <a:buChar char=""/>
            </a:pPr>
            <a:r>
              <a:rPr lang="et-EE" sz="1600" dirty="0">
                <a:solidFill>
                  <a:srgbClr val="000000"/>
                </a:solidFill>
                <a:latin typeface="Times New Roman" panose="02020603050405020304" pitchFamily="18" charset="0"/>
                <a:ea typeface="Calibri"/>
                <a:cs typeface="Times New Roman" panose="02020603050405020304" pitchFamily="18" charset="0"/>
              </a:rPr>
              <a:t>konsultatsioonid eksamitegijatele</a:t>
            </a:r>
          </a:p>
          <a:p>
            <a:pPr lvl="0">
              <a:lnSpc>
                <a:spcPct val="107000"/>
              </a:lnSpc>
              <a:spcAft>
                <a:spcPts val="0"/>
              </a:spcAft>
              <a:buFont typeface="Symbol"/>
              <a:buChar char=""/>
            </a:pPr>
            <a:r>
              <a:rPr lang="et-EE" sz="1600" dirty="0">
                <a:solidFill>
                  <a:srgbClr val="000000"/>
                </a:solidFill>
                <a:latin typeface="Times New Roman" panose="02020603050405020304" pitchFamily="18" charset="0"/>
                <a:ea typeface="Calibri"/>
                <a:cs typeface="Times New Roman" panose="02020603050405020304" pitchFamily="18" charset="0"/>
              </a:rPr>
              <a:t>mõnikord võiks teha distantsõpet, st ühel päeval õpilased ei tule kooli, vaid õpivad kodus ja lahendavaid ülesandeid IKT vahendusel (nn kodukontori tunnid õpilastele)</a:t>
            </a:r>
          </a:p>
          <a:p>
            <a:pPr lvl="0">
              <a:lnSpc>
                <a:spcPct val="107000"/>
              </a:lnSpc>
              <a:spcAft>
                <a:spcPts val="800"/>
              </a:spcAft>
              <a:buFont typeface="Symbol"/>
              <a:buChar char=""/>
            </a:pPr>
            <a:r>
              <a:rPr lang="et-EE" sz="1600" dirty="0">
                <a:solidFill>
                  <a:srgbClr val="000000"/>
                </a:solidFill>
                <a:latin typeface="Times New Roman" panose="02020603050405020304" pitchFamily="18" charset="0"/>
                <a:ea typeface="Calibri"/>
                <a:cs typeface="Times New Roman" panose="02020603050405020304" pitchFamily="18" charset="0"/>
              </a:rPr>
              <a:t>õpime pigem tunnis, vähem kodus, sest nagunii enamus kodus ei viitsi </a:t>
            </a:r>
            <a:r>
              <a:rPr lang="et-EE" sz="1600" dirty="0" smtClean="0">
                <a:solidFill>
                  <a:srgbClr val="000000"/>
                </a:solidFill>
                <a:latin typeface="Times New Roman" panose="02020603050405020304" pitchFamily="18" charset="0"/>
                <a:ea typeface="Calibri"/>
                <a:cs typeface="Times New Roman" panose="02020603050405020304" pitchFamily="18" charset="0"/>
              </a:rPr>
              <a:t>õppida</a:t>
            </a:r>
            <a:r>
              <a:rPr lang="et-EE" sz="1600" dirty="0">
                <a:solidFill>
                  <a:srgbClr val="000000"/>
                </a:solidFill>
                <a:latin typeface="Times New Roman" panose="02020603050405020304" pitchFamily="18" charset="0"/>
                <a:ea typeface="Calibri"/>
                <a:cs typeface="Times New Roman" panose="02020603050405020304" pitchFamily="18" charset="0"/>
              </a:rPr>
              <a:t> </a:t>
            </a:r>
            <a:endParaRPr lang="et-EE" sz="1600" dirty="0" smtClean="0">
              <a:solidFill>
                <a:srgbClr val="000000"/>
              </a:solidFill>
              <a:latin typeface="Times New Roman" panose="02020603050405020304" pitchFamily="18" charset="0"/>
              <a:ea typeface="Calibri"/>
              <a:cs typeface="Times New Roman" panose="02020603050405020304" pitchFamily="18" charset="0"/>
            </a:endParaRPr>
          </a:p>
          <a:p>
            <a:pPr lvl="0" algn="just">
              <a:spcAft>
                <a:spcPts val="0"/>
              </a:spcAft>
              <a:buFont typeface="Symbol"/>
              <a:buChar char=""/>
            </a:pPr>
            <a:r>
              <a:rPr lang="et-EE" sz="1600" dirty="0">
                <a:solidFill>
                  <a:srgbClr val="000000"/>
                </a:solidFill>
                <a:latin typeface="Times New Roman" panose="02020603050405020304" pitchFamily="18" charset="0"/>
                <a:ea typeface="Calibri"/>
                <a:cs typeface="Times New Roman" panose="02020603050405020304" pitchFamily="18" charset="0"/>
              </a:rPr>
              <a:t>rohkem ühiseid väljasõite ja õppekäike </a:t>
            </a:r>
            <a:r>
              <a:rPr lang="et-EE" sz="1600" dirty="0" smtClean="0">
                <a:solidFill>
                  <a:srgbClr val="000000"/>
                </a:solidFill>
                <a:latin typeface="Times New Roman" panose="02020603050405020304" pitchFamily="18" charset="0"/>
                <a:ea typeface="Calibri"/>
                <a:cs typeface="Times New Roman" panose="02020603050405020304" pitchFamily="18" charset="0"/>
              </a:rPr>
              <a:t>rühmaga</a:t>
            </a:r>
            <a:endParaRPr lang="et-EE" sz="1600" dirty="0">
              <a:solidFill>
                <a:srgbClr val="000000"/>
              </a:solidFill>
              <a:latin typeface="Times New Roman" panose="02020603050405020304" pitchFamily="18" charset="0"/>
              <a:ea typeface="Calibri"/>
              <a:cs typeface="Times New Roman" panose="02020603050405020304" pitchFamily="18" charset="0"/>
            </a:endParaRPr>
          </a:p>
          <a:p>
            <a:pPr marL="0" lvl="0" indent="0" algn="just">
              <a:spcAft>
                <a:spcPts val="0"/>
              </a:spcAft>
              <a:buNone/>
            </a:pPr>
            <a:r>
              <a:rPr lang="et-EE" sz="1600" b="1" dirty="0">
                <a:solidFill>
                  <a:srgbClr val="000000"/>
                </a:solidFill>
                <a:latin typeface="Times New Roman" panose="02020603050405020304" pitchFamily="18" charset="0"/>
                <a:ea typeface="Calibri"/>
                <a:cs typeface="Times New Roman" panose="02020603050405020304" pitchFamily="18" charset="0"/>
              </a:rPr>
              <a:t>Muu</a:t>
            </a:r>
          </a:p>
          <a:p>
            <a:pPr lvl="0" algn="just">
              <a:spcAft>
                <a:spcPts val="0"/>
              </a:spcAft>
              <a:buFont typeface="Symbol"/>
              <a:buChar char=""/>
            </a:pPr>
            <a:r>
              <a:rPr lang="et-EE" sz="1600" dirty="0" smtClean="0">
                <a:solidFill>
                  <a:srgbClr val="000000"/>
                </a:solidFill>
                <a:latin typeface="Times New Roman" panose="02020603050405020304" pitchFamily="18" charset="0"/>
                <a:ea typeface="Calibri"/>
                <a:cs typeface="Times New Roman" panose="02020603050405020304" pitchFamily="18" charset="0"/>
              </a:rPr>
              <a:t>premeerida tublimaid õpilasi</a:t>
            </a:r>
            <a:endParaRPr lang="et-EE" sz="1600" dirty="0">
              <a:solidFill>
                <a:srgbClr val="000000"/>
              </a:solidFill>
              <a:latin typeface="Times New Roman" panose="02020603050405020304" pitchFamily="18" charset="0"/>
              <a:ea typeface="Calibri"/>
              <a:cs typeface="Times New Roman" panose="02020603050405020304" pitchFamily="18" charset="0"/>
            </a:endParaRPr>
          </a:p>
          <a:p>
            <a:pPr lvl="0" algn="just">
              <a:spcAft>
                <a:spcPts val="0"/>
              </a:spcAft>
              <a:buFont typeface="Symbol"/>
              <a:buChar char=""/>
            </a:pPr>
            <a:r>
              <a:rPr lang="et-EE" sz="1600" dirty="0">
                <a:solidFill>
                  <a:srgbClr val="000000"/>
                </a:solidFill>
                <a:latin typeface="Times New Roman" panose="02020603050405020304" pitchFamily="18" charset="0"/>
                <a:ea typeface="Calibri"/>
                <a:cs typeface="Times New Roman" panose="02020603050405020304" pitchFamily="18" charset="0"/>
              </a:rPr>
              <a:t>s</a:t>
            </a:r>
            <a:r>
              <a:rPr lang="et-EE" sz="1600" dirty="0" smtClean="0">
                <a:solidFill>
                  <a:srgbClr val="000000"/>
                </a:solidFill>
                <a:latin typeface="Times New Roman" panose="02020603050405020304" pitchFamily="18" charset="0"/>
                <a:ea typeface="Calibri"/>
                <a:cs typeface="Times New Roman" panose="02020603050405020304" pitchFamily="18" charset="0"/>
              </a:rPr>
              <a:t>tipendiumid võiksid olla suuremad</a:t>
            </a:r>
            <a:endParaRPr lang="et-EE" sz="1600" dirty="0">
              <a:solidFill>
                <a:srgbClr val="000000"/>
              </a:solidFill>
              <a:latin typeface="Times New Roman" panose="02020603050405020304" pitchFamily="18" charset="0"/>
              <a:ea typeface="Calibri"/>
              <a:cs typeface="Times New Roman" panose="02020603050405020304" pitchFamily="18" charset="0"/>
            </a:endParaRPr>
          </a:p>
          <a:p>
            <a:pPr lvl="0" algn="just">
              <a:spcAft>
                <a:spcPts val="0"/>
              </a:spcAft>
              <a:buFont typeface="Symbol"/>
              <a:buChar char=""/>
            </a:pPr>
            <a:r>
              <a:rPr lang="et-EE" sz="1600" dirty="0" smtClean="0">
                <a:solidFill>
                  <a:srgbClr val="000000"/>
                </a:solidFill>
                <a:latin typeface="Times New Roman" panose="02020603050405020304" pitchFamily="18" charset="0"/>
                <a:ea typeface="Calibri"/>
                <a:cs typeface="Times New Roman" panose="02020603050405020304" pitchFamily="18" charset="0"/>
              </a:rPr>
              <a:t>premeerida </a:t>
            </a:r>
            <a:r>
              <a:rPr lang="et-EE" sz="1600" dirty="0">
                <a:solidFill>
                  <a:srgbClr val="000000"/>
                </a:solidFill>
                <a:latin typeface="Times New Roman" panose="02020603050405020304" pitchFamily="18" charset="0"/>
                <a:ea typeface="Calibri"/>
                <a:cs typeface="Times New Roman" panose="02020603050405020304" pitchFamily="18" charset="0"/>
              </a:rPr>
              <a:t>tublimaid õpilasi</a:t>
            </a:r>
          </a:p>
          <a:p>
            <a:pPr lvl="0" algn="just">
              <a:spcAft>
                <a:spcPts val="0"/>
              </a:spcAft>
              <a:buFont typeface="Symbol"/>
              <a:buChar char=""/>
            </a:pPr>
            <a:r>
              <a:rPr lang="et-EE" sz="1600" dirty="0">
                <a:solidFill>
                  <a:srgbClr val="000000"/>
                </a:solidFill>
                <a:latin typeface="Times New Roman" panose="02020603050405020304" pitchFamily="18" charset="0"/>
                <a:ea typeface="Calibri"/>
                <a:cs typeface="Times New Roman" panose="02020603050405020304" pitchFamily="18" charset="0"/>
              </a:rPr>
              <a:t>sooviks diskosid koos õpetajatega</a:t>
            </a:r>
          </a:p>
          <a:p>
            <a:pPr lvl="0" algn="just">
              <a:spcAft>
                <a:spcPts val="0"/>
              </a:spcAft>
              <a:buFont typeface="Symbol"/>
              <a:buChar char=""/>
            </a:pPr>
            <a:r>
              <a:rPr lang="et-EE" sz="1600" dirty="0">
                <a:solidFill>
                  <a:srgbClr val="000000"/>
                </a:solidFill>
                <a:latin typeface="Times New Roman" panose="02020603050405020304" pitchFamily="18" charset="0"/>
                <a:ea typeface="Calibri"/>
                <a:cs typeface="Times New Roman" panose="02020603050405020304" pitchFamily="18" charset="0"/>
              </a:rPr>
              <a:t>korraldada õpilaste- ja õpetajatevahelisi koosviibimisi ja sööminguid </a:t>
            </a:r>
          </a:p>
          <a:p>
            <a:pPr lvl="0" algn="just">
              <a:spcAft>
                <a:spcPts val="0"/>
              </a:spcAft>
              <a:buFont typeface="Symbol"/>
              <a:buChar char=""/>
            </a:pPr>
            <a:r>
              <a:rPr lang="et-EE" sz="1600" dirty="0">
                <a:solidFill>
                  <a:srgbClr val="000000"/>
                </a:solidFill>
                <a:latin typeface="Times New Roman" panose="02020603050405020304" pitchFamily="18" charset="0"/>
                <a:ea typeface="Calibri"/>
                <a:cs typeface="Times New Roman" panose="02020603050405020304" pitchFamily="18" charset="0"/>
              </a:rPr>
              <a:t>tasuta lõunasöögi summa võiks olla suurem</a:t>
            </a:r>
          </a:p>
          <a:p>
            <a:pPr lvl="0">
              <a:spcAft>
                <a:spcPts val="0"/>
              </a:spcAft>
              <a:buFont typeface="Symbol"/>
              <a:buChar char=""/>
            </a:pPr>
            <a:endParaRPr lang="et-EE" sz="1600" dirty="0">
              <a:solidFill>
                <a:srgbClr val="000000"/>
              </a:solidFill>
              <a:latin typeface="Times New Roman" panose="02020603050405020304" pitchFamily="18" charset="0"/>
              <a:ea typeface="Calibri"/>
              <a:cs typeface="Times New Roman" panose="02020603050405020304" pitchFamily="18" charset="0"/>
            </a:endParaRPr>
          </a:p>
          <a:p>
            <a:endParaRPr lang="et-EE"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841019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t-EE" sz="2800" dirty="0" smtClean="0">
                <a:latin typeface="Times New Roman" panose="02020603050405020304" pitchFamily="18" charset="0"/>
                <a:cs typeface="Times New Roman" panose="02020603050405020304" pitchFamily="18" charset="0"/>
              </a:rPr>
              <a:t>Koolitussoovidest</a:t>
            </a:r>
            <a:endParaRPr lang="et-EE"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628800"/>
            <a:ext cx="8435280" cy="4497363"/>
          </a:xfrm>
        </p:spPr>
        <p:txBody>
          <a:bodyPr/>
          <a:lstStyle/>
          <a:p>
            <a:pPr marL="0" indent="0">
              <a:buNone/>
            </a:pPr>
            <a:r>
              <a:rPr lang="et-EE" sz="2800" b="1" dirty="0" smtClean="0">
                <a:latin typeface="Times New Roman" panose="02020603050405020304" pitchFamily="18" charset="0"/>
                <a:cs typeface="Times New Roman" panose="02020603050405020304" pitchFamily="18" charset="0"/>
              </a:rPr>
              <a:t>Koolitusplaani kontseptsioon: õpitoad – kellele ja miks</a:t>
            </a:r>
            <a:r>
              <a:rPr lang="et-EE" sz="2800" b="1" dirty="0" smtClean="0">
                <a:latin typeface="Times New Roman" panose="02020603050405020304" pitchFamily="18" charset="0"/>
                <a:cs typeface="Times New Roman" panose="02020603050405020304" pitchFamily="18" charset="0"/>
              </a:rPr>
              <a:t>?</a:t>
            </a:r>
            <a:endParaRPr lang="et-EE" sz="2800" dirty="0" smtClean="0">
              <a:latin typeface="Times New Roman" panose="02020603050405020304" pitchFamily="18" charset="0"/>
              <a:cs typeface="Times New Roman" panose="02020603050405020304" pitchFamily="18" charset="0"/>
            </a:endParaRPr>
          </a:p>
          <a:p>
            <a:r>
              <a:rPr lang="et-EE" sz="2800" dirty="0" smtClean="0">
                <a:latin typeface="Times New Roman" panose="02020603050405020304" pitchFamily="18" charset="0"/>
                <a:cs typeface="Times New Roman" panose="02020603050405020304" pitchFamily="18" charset="0"/>
              </a:rPr>
              <a:t>Õpime kolleege tundma, sh saame aimu kolleegi </a:t>
            </a:r>
            <a:r>
              <a:rPr lang="et-EE" sz="2800" dirty="0" smtClean="0">
                <a:latin typeface="Times New Roman" panose="02020603050405020304" pitchFamily="18" charset="0"/>
                <a:cs typeface="Times New Roman" panose="02020603050405020304" pitchFamily="18" charset="0"/>
              </a:rPr>
              <a:t>õpetamisstiilist, isiksusest</a:t>
            </a:r>
            <a:endParaRPr lang="et-EE" sz="2800" dirty="0" smtClean="0">
              <a:latin typeface="Times New Roman" panose="02020603050405020304" pitchFamily="18" charset="0"/>
              <a:cs typeface="Times New Roman" panose="02020603050405020304" pitchFamily="18" charset="0"/>
            </a:endParaRPr>
          </a:p>
          <a:p>
            <a:r>
              <a:rPr lang="et-EE" sz="2800" dirty="0" smtClean="0">
                <a:latin typeface="Times New Roman" panose="02020603050405020304" pitchFamily="18" charset="0"/>
                <a:cs typeface="Times New Roman" panose="02020603050405020304" pitchFamily="18" charset="0"/>
              </a:rPr>
              <a:t>Laiendame silmaringi ja saame teadmisi lubatud teemal</a:t>
            </a:r>
          </a:p>
          <a:p>
            <a:r>
              <a:rPr lang="et-EE" sz="2800" dirty="0" smtClean="0">
                <a:latin typeface="Times New Roman" panose="02020603050405020304" pitchFamily="18" charset="0"/>
                <a:cs typeface="Times New Roman" panose="02020603050405020304" pitchFamily="18" charset="0"/>
              </a:rPr>
              <a:t>Saame kolleegide ees esinemise kogemuse, sh </a:t>
            </a:r>
            <a:r>
              <a:rPr lang="et-EE" sz="2800" dirty="0" smtClean="0">
                <a:latin typeface="Times New Roman" panose="02020603050405020304" pitchFamily="18" charset="0"/>
                <a:cs typeface="Times New Roman" panose="02020603050405020304" pitchFamily="18" charset="0"/>
              </a:rPr>
              <a:t>turvaline seltskond, </a:t>
            </a:r>
            <a:r>
              <a:rPr lang="et-EE" sz="2800" dirty="0" smtClean="0">
                <a:latin typeface="Times New Roman" panose="02020603050405020304" pitchFamily="18" charset="0"/>
                <a:cs typeface="Times New Roman" panose="02020603050405020304" pitchFamily="18" charset="0"/>
              </a:rPr>
              <a:t>kelle peal katsetada midagi uut ja saada asjatundlikku </a:t>
            </a:r>
            <a:r>
              <a:rPr lang="et-EE" sz="2800" dirty="0" smtClean="0">
                <a:latin typeface="Times New Roman" panose="02020603050405020304" pitchFamily="18" charset="0"/>
                <a:cs typeface="Times New Roman" panose="02020603050405020304" pitchFamily="18" charset="0"/>
              </a:rPr>
              <a:t>nõu</a:t>
            </a:r>
          </a:p>
          <a:p>
            <a:r>
              <a:rPr lang="et-EE" sz="2800" dirty="0" smtClean="0">
                <a:latin typeface="Times New Roman" panose="02020603050405020304" pitchFamily="18" charset="0"/>
                <a:cs typeface="Times New Roman" panose="02020603050405020304" pitchFamily="18" charset="0"/>
              </a:rPr>
              <a:t>Eelarvesõbralik lähenemine</a:t>
            </a:r>
            <a:endParaRPr lang="et-EE" sz="2800" dirty="0" smtClean="0">
              <a:latin typeface="Times New Roman" panose="02020603050405020304" pitchFamily="18" charset="0"/>
              <a:cs typeface="Times New Roman" panose="02020603050405020304" pitchFamily="18" charset="0"/>
            </a:endParaRPr>
          </a:p>
          <a:p>
            <a:endParaRPr lang="et-EE" sz="2800" dirty="0" smtClean="0">
              <a:latin typeface="Times New Roman" panose="02020603050405020304" pitchFamily="18" charset="0"/>
              <a:cs typeface="Times New Roman" panose="02020603050405020304" pitchFamily="18" charset="0"/>
            </a:endParaRPr>
          </a:p>
          <a:p>
            <a:pPr marL="0" indent="0">
              <a:buNone/>
            </a:pPr>
            <a:endParaRPr lang="et-EE"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7457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t-EE" sz="2800" dirty="0" smtClean="0">
                <a:latin typeface="Times New Roman" panose="02020603050405020304" pitchFamily="18" charset="0"/>
                <a:cs typeface="Times New Roman" panose="02020603050405020304" pitchFamily="18" charset="0"/>
              </a:rPr>
              <a:t>Millest rääkisime?</a:t>
            </a:r>
            <a:endParaRPr lang="et-EE"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67544" y="1484784"/>
            <a:ext cx="8229600" cy="4824536"/>
          </a:xfrm>
        </p:spPr>
        <p:txBody>
          <a:bodyPr/>
          <a:lstStyle/>
          <a:p>
            <a:pPr marL="0" indent="0">
              <a:buNone/>
            </a:pPr>
            <a:r>
              <a:rPr lang="et-EE" sz="2800" b="1" dirty="0" smtClean="0">
                <a:latin typeface="Times New Roman" panose="02020603050405020304" pitchFamily="18" charset="0"/>
                <a:cs typeface="Times New Roman" panose="02020603050405020304" pitchFamily="18" charset="0"/>
              </a:rPr>
              <a:t>Õppemetoodikast</a:t>
            </a:r>
          </a:p>
          <a:p>
            <a:pPr marL="0" indent="0">
              <a:buNone/>
            </a:pPr>
            <a:r>
              <a:rPr lang="et-EE" sz="2800" dirty="0" smtClean="0">
                <a:latin typeface="Times New Roman" panose="02020603050405020304" pitchFamily="18" charset="0"/>
                <a:cs typeface="Times New Roman" panose="02020603050405020304" pitchFamily="18" charset="0"/>
              </a:rPr>
              <a:t>Õppeaine/teema/mooduli maht, õppemetoodika, praktika, klassi- ja kodutööde mitmekesisus, ülesannete juhised jm</a:t>
            </a:r>
            <a:br>
              <a:rPr lang="et-EE" sz="2800" dirty="0" smtClean="0">
                <a:latin typeface="Times New Roman" panose="02020603050405020304" pitchFamily="18" charset="0"/>
                <a:cs typeface="Times New Roman" panose="02020603050405020304" pitchFamily="18" charset="0"/>
              </a:rPr>
            </a:br>
            <a:r>
              <a:rPr lang="et-EE" sz="2800" b="1" dirty="0" smtClean="0">
                <a:latin typeface="Times New Roman" panose="02020603050405020304" pitchFamily="18" charset="0"/>
                <a:cs typeface="Times New Roman" panose="02020603050405020304" pitchFamily="18" charset="0"/>
              </a:rPr>
              <a:t>Õppematerjalidest</a:t>
            </a:r>
          </a:p>
          <a:p>
            <a:pPr marL="0" indent="0">
              <a:buNone/>
            </a:pPr>
            <a:r>
              <a:rPr lang="et-EE" sz="2800" dirty="0" smtClean="0">
                <a:latin typeface="Times New Roman" panose="02020603050405020304" pitchFamily="18" charset="0"/>
                <a:cs typeface="Times New Roman" panose="02020603050405020304" pitchFamily="18" charset="0"/>
              </a:rPr>
              <a:t>Tunnimaterjalid, iseseisvaks õppimiseks, õppematerjalide olemasolu kooli raamatukogus, Õppematerjalid ÕIS-s, Moodle-s</a:t>
            </a:r>
          </a:p>
          <a:p>
            <a:pPr marL="0" indent="0">
              <a:buNone/>
            </a:pPr>
            <a:r>
              <a:rPr lang="et-EE" sz="2800" b="1" dirty="0" smtClean="0">
                <a:latin typeface="Times New Roman" panose="02020603050405020304" pitchFamily="18" charset="0"/>
                <a:cs typeface="Times New Roman" panose="02020603050405020304" pitchFamily="18" charset="0"/>
              </a:rPr>
              <a:t>Õppekorraldusest</a:t>
            </a:r>
          </a:p>
          <a:p>
            <a:pPr marL="0" indent="0">
              <a:buNone/>
            </a:pPr>
            <a:r>
              <a:rPr lang="et-EE" sz="2800" dirty="0" smtClean="0">
                <a:latin typeface="Times New Roman" panose="02020603050405020304" pitchFamily="18" charset="0"/>
                <a:cs typeface="Times New Roman" panose="02020603050405020304" pitchFamily="18" charset="0"/>
              </a:rPr>
              <a:t>Tunniplaan, infoliikumine, huvitegevus, 9+1õppenädala süsteem</a:t>
            </a:r>
            <a:endParaRPr lang="et-EE"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91767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t-EE" sz="2800" dirty="0" smtClean="0">
                <a:latin typeface="Times New Roman" panose="02020603050405020304" pitchFamily="18" charset="0"/>
                <a:cs typeface="Times New Roman" panose="02020603050405020304" pitchFamily="18" charset="0"/>
              </a:rPr>
              <a:t>Õpitoad</a:t>
            </a:r>
            <a:endParaRPr lang="et-EE"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844824"/>
            <a:ext cx="8229600" cy="4281339"/>
          </a:xfrm>
        </p:spPr>
        <p:txBody>
          <a:bodyPr/>
          <a:lstStyle/>
          <a:p>
            <a:pPr marL="0" indent="0">
              <a:buNone/>
            </a:pPr>
            <a:r>
              <a:rPr lang="et-EE" sz="2800" b="1" dirty="0" smtClean="0">
                <a:latin typeface="Times New Roman" panose="02020603050405020304" pitchFamily="18" charset="0"/>
                <a:cs typeface="Times New Roman" panose="02020603050405020304" pitchFamily="18" charset="0"/>
              </a:rPr>
              <a:t>2015./16.õa toimunud õpitoad</a:t>
            </a:r>
          </a:p>
          <a:p>
            <a:pPr>
              <a:lnSpc>
                <a:spcPts val="1240"/>
              </a:lnSpc>
              <a:spcBef>
                <a:spcPts val="225"/>
              </a:spcBef>
              <a:spcAft>
                <a:spcPts val="225"/>
              </a:spcAft>
            </a:pPr>
            <a:endParaRPr lang="et-EE" sz="2000" dirty="0" smtClean="0">
              <a:effectLst/>
              <a:latin typeface="Times New Roman" panose="02020603050405020304" pitchFamily="18" charset="0"/>
              <a:ea typeface="Times New Roman"/>
              <a:cs typeface="Times New Roman" panose="02020603050405020304" pitchFamily="18" charset="0"/>
            </a:endParaRPr>
          </a:p>
          <a:p>
            <a:pPr>
              <a:spcBef>
                <a:spcPts val="225"/>
              </a:spcBef>
              <a:spcAft>
                <a:spcPts val="225"/>
              </a:spcAft>
            </a:pPr>
            <a:r>
              <a:rPr lang="et-EE" sz="2000" dirty="0" smtClean="0">
                <a:effectLst/>
                <a:latin typeface="Times New Roman" panose="02020603050405020304" pitchFamily="18" charset="0"/>
                <a:ea typeface="Times New Roman"/>
                <a:cs typeface="Times New Roman" panose="02020603050405020304" pitchFamily="18" charset="0"/>
              </a:rPr>
              <a:t>Viivi Neare. Info tajumise või vastuvõtmise ja õpioskuste erisustest HEV noortel 11.05.2016</a:t>
            </a:r>
            <a:endParaRPr lang="et-EE" sz="2000" dirty="0">
              <a:latin typeface="Times New Roman" panose="02020603050405020304" pitchFamily="18" charset="0"/>
              <a:ea typeface="Times New Roman"/>
              <a:cs typeface="Times New Roman" panose="02020603050405020304" pitchFamily="18" charset="0"/>
            </a:endParaRPr>
          </a:p>
          <a:p>
            <a:pPr>
              <a:spcBef>
                <a:spcPts val="225"/>
              </a:spcBef>
              <a:spcAft>
                <a:spcPts val="225"/>
              </a:spcAft>
            </a:pPr>
            <a:r>
              <a:rPr lang="et-EE" sz="2000" dirty="0" smtClean="0">
                <a:effectLst/>
                <a:latin typeface="Times New Roman" panose="02020603050405020304" pitchFamily="18" charset="0"/>
                <a:ea typeface="Times New Roman"/>
                <a:cs typeface="Times New Roman" panose="02020603050405020304" pitchFamily="18" charset="0"/>
              </a:rPr>
              <a:t>Aive Antson. Õppija tagasisidestamine 20.04.2016</a:t>
            </a:r>
            <a:endParaRPr lang="et-EE" sz="2000" dirty="0">
              <a:latin typeface="Times New Roman" panose="02020603050405020304" pitchFamily="18" charset="0"/>
              <a:ea typeface="Times New Roman"/>
              <a:cs typeface="Times New Roman" panose="02020603050405020304" pitchFamily="18" charset="0"/>
            </a:endParaRPr>
          </a:p>
          <a:p>
            <a:pPr>
              <a:spcBef>
                <a:spcPts val="225"/>
              </a:spcBef>
              <a:spcAft>
                <a:spcPts val="225"/>
              </a:spcAft>
            </a:pPr>
            <a:r>
              <a:rPr lang="et-EE" sz="2000" dirty="0" smtClean="0">
                <a:effectLst/>
                <a:latin typeface="Times New Roman" panose="02020603050405020304" pitchFamily="18" charset="0"/>
                <a:ea typeface="Times New Roman"/>
                <a:cs typeface="Times New Roman" panose="02020603050405020304" pitchFamily="18" charset="0"/>
              </a:rPr>
              <a:t>Viivi Neare. Matemaatika ja erialaõppe sidusus 06.04.2016</a:t>
            </a:r>
            <a:endParaRPr lang="et-EE" sz="2000" dirty="0">
              <a:latin typeface="Times New Roman" panose="02020603050405020304" pitchFamily="18" charset="0"/>
              <a:ea typeface="Times New Roman"/>
              <a:cs typeface="Times New Roman" panose="02020603050405020304" pitchFamily="18" charset="0"/>
            </a:endParaRPr>
          </a:p>
          <a:p>
            <a:pPr>
              <a:spcBef>
                <a:spcPts val="225"/>
              </a:spcBef>
              <a:spcAft>
                <a:spcPts val="225"/>
              </a:spcAft>
            </a:pPr>
            <a:r>
              <a:rPr lang="et-EE" sz="2000" dirty="0" smtClean="0">
                <a:effectLst/>
                <a:latin typeface="Times New Roman" panose="02020603050405020304" pitchFamily="18" charset="0"/>
                <a:ea typeface="Times New Roman"/>
                <a:cs typeface="Times New Roman" panose="02020603050405020304" pitchFamily="18" charset="0"/>
              </a:rPr>
              <a:t>Kohvihommik-õpituba TLMK tugisüsteemi töötajatega 23.03.2016</a:t>
            </a:r>
            <a:endParaRPr lang="et-EE" sz="2000" dirty="0">
              <a:latin typeface="Times New Roman" panose="02020603050405020304" pitchFamily="18" charset="0"/>
              <a:ea typeface="Times New Roman"/>
              <a:cs typeface="Times New Roman" panose="02020603050405020304" pitchFamily="18" charset="0"/>
            </a:endParaRPr>
          </a:p>
          <a:p>
            <a:pPr>
              <a:spcBef>
                <a:spcPts val="225"/>
              </a:spcBef>
              <a:spcAft>
                <a:spcPts val="225"/>
              </a:spcAft>
            </a:pPr>
            <a:r>
              <a:rPr lang="et-EE" sz="2000" dirty="0" smtClean="0">
                <a:effectLst/>
                <a:latin typeface="Times New Roman" panose="02020603050405020304" pitchFamily="18" charset="0"/>
                <a:ea typeface="Times New Roman"/>
                <a:cs typeface="Times New Roman" panose="02020603050405020304" pitchFamily="18" charset="0"/>
              </a:rPr>
              <a:t>Teresa </a:t>
            </a:r>
            <a:r>
              <a:rPr lang="et-EE" sz="2000" dirty="0" smtClean="0">
                <a:solidFill>
                  <a:srgbClr val="000000"/>
                </a:solidFill>
                <a:latin typeface="Times New Roman" panose="02020603050405020304" pitchFamily="18" charset="0"/>
                <a:cs typeface="Times New Roman" panose="02020603050405020304" pitchFamily="18" charset="0"/>
              </a:rPr>
              <a:t>Škaperina. </a:t>
            </a:r>
            <a:r>
              <a:rPr lang="et-EE" sz="2000" dirty="0" smtClean="0">
                <a:effectLst/>
                <a:latin typeface="Times New Roman" panose="02020603050405020304" pitchFamily="18" charset="0"/>
                <a:ea typeface="Times New Roman"/>
                <a:cs typeface="Times New Roman" panose="02020603050405020304" pitchFamily="18" charset="0"/>
              </a:rPr>
              <a:t>Motiveeriv intervjueerimine 09.03.2016</a:t>
            </a:r>
          </a:p>
          <a:p>
            <a:pPr>
              <a:spcBef>
                <a:spcPts val="225"/>
              </a:spcBef>
              <a:spcAft>
                <a:spcPts val="225"/>
              </a:spcAft>
            </a:pPr>
            <a:r>
              <a:rPr lang="et-EE" sz="2000" dirty="0" smtClean="0">
                <a:effectLst/>
                <a:latin typeface="Times New Roman" panose="02020603050405020304" pitchFamily="18" charset="0"/>
                <a:ea typeface="Times New Roman"/>
                <a:cs typeface="Times New Roman" panose="02020603050405020304" pitchFamily="18" charset="0"/>
              </a:rPr>
              <a:t>Viivi Neare. Erivajadusega õppija toetamine 02.03.2016</a:t>
            </a:r>
          </a:p>
          <a:p>
            <a:pPr>
              <a:spcBef>
                <a:spcPts val="225"/>
              </a:spcBef>
              <a:spcAft>
                <a:spcPts val="225"/>
              </a:spcAft>
            </a:pPr>
            <a:r>
              <a:rPr lang="et-EE" sz="2000" dirty="0" smtClean="0">
                <a:effectLst/>
                <a:latin typeface="Times New Roman" panose="02020603050405020304" pitchFamily="18" charset="0"/>
                <a:ea typeface="Times New Roman"/>
                <a:cs typeface="Times New Roman" panose="02020603050405020304" pitchFamily="18" charset="0"/>
              </a:rPr>
              <a:t>Annely Kallo. Draamaelementide kasutamine õppetöös 10.02.2016</a:t>
            </a:r>
          </a:p>
          <a:p>
            <a:pPr>
              <a:spcBef>
                <a:spcPts val="225"/>
              </a:spcBef>
              <a:spcAft>
                <a:spcPts val="225"/>
              </a:spcAft>
            </a:pPr>
            <a:r>
              <a:rPr lang="et-EE" sz="2000" dirty="0" smtClean="0">
                <a:effectLst/>
                <a:latin typeface="Times New Roman" panose="02020603050405020304" pitchFamily="18" charset="0"/>
                <a:ea typeface="Times New Roman"/>
                <a:cs typeface="Times New Roman" panose="02020603050405020304" pitchFamily="18" charset="0"/>
              </a:rPr>
              <a:t>Dina Aarma. Aktiivõppemeetodid kutseõppes 27.01.2016</a:t>
            </a:r>
          </a:p>
          <a:p>
            <a:pPr>
              <a:spcBef>
                <a:spcPts val="225"/>
              </a:spcBef>
              <a:spcAft>
                <a:spcPts val="225"/>
              </a:spcAft>
            </a:pPr>
            <a:r>
              <a:rPr lang="et-EE" sz="2000" dirty="0" smtClean="0">
                <a:latin typeface="Times New Roman" panose="02020603050405020304" pitchFamily="18" charset="0"/>
                <a:cs typeface="Times New Roman" panose="02020603050405020304" pitchFamily="18" charset="0"/>
              </a:rPr>
              <a:t>Taivi Tee. Haridustehnoloogi 8 töötuba, 4 erinevat teemat</a:t>
            </a:r>
            <a:endParaRPr lang="et-EE"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97191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t-EE"/>
          </a:p>
        </p:txBody>
      </p:sp>
      <p:sp>
        <p:nvSpPr>
          <p:cNvPr id="3" name="Content Placeholder 2"/>
          <p:cNvSpPr>
            <a:spLocks noGrp="1"/>
          </p:cNvSpPr>
          <p:nvPr>
            <p:ph idx="1"/>
          </p:nvPr>
        </p:nvSpPr>
        <p:spPr/>
        <p:txBody>
          <a:bodyPr/>
          <a:lstStyle/>
          <a:p>
            <a:pPr marL="0" indent="0" algn="r">
              <a:buNone/>
            </a:pPr>
            <a:endParaRPr lang="et-EE" dirty="0" smtClean="0"/>
          </a:p>
          <a:p>
            <a:pPr marL="0" indent="0" algn="r">
              <a:buNone/>
            </a:pPr>
            <a:endParaRPr lang="et-EE" dirty="0"/>
          </a:p>
          <a:p>
            <a:pPr marL="0" indent="0" algn="r">
              <a:buNone/>
            </a:pPr>
            <a:endParaRPr lang="et-EE" dirty="0" smtClean="0"/>
          </a:p>
          <a:p>
            <a:pPr marL="0" indent="0" algn="r">
              <a:buNone/>
            </a:pPr>
            <a:endParaRPr lang="et-EE" dirty="0"/>
          </a:p>
          <a:p>
            <a:pPr marL="0" indent="0" algn="r">
              <a:buNone/>
            </a:pPr>
            <a:r>
              <a:rPr lang="et-EE" sz="2800" dirty="0" smtClean="0">
                <a:latin typeface="Times New Roman" panose="02020603050405020304" pitchFamily="18" charset="0"/>
                <a:cs typeface="Times New Roman" panose="02020603050405020304" pitchFamily="18" charset="0"/>
              </a:rPr>
              <a:t>Tänan kuulamast ja kaasamõtlemast!</a:t>
            </a:r>
            <a:endParaRPr lang="et-EE"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60927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t-EE" sz="2800" dirty="0" smtClean="0">
                <a:latin typeface="Times New Roman" panose="02020603050405020304" pitchFamily="18" charset="0"/>
                <a:cs typeface="Times New Roman" panose="02020603050405020304" pitchFamily="18" charset="0"/>
              </a:rPr>
              <a:t>Keda ja millal küsitlesin?</a:t>
            </a:r>
            <a:endParaRPr lang="et-EE"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95536" y="1772816"/>
            <a:ext cx="8229600" cy="4824536"/>
          </a:xfrm>
        </p:spPr>
        <p:txBody>
          <a:bodyPr/>
          <a:lstStyle/>
          <a:p>
            <a:pPr marL="0" indent="0">
              <a:buNone/>
            </a:pPr>
            <a:r>
              <a:rPr lang="et-EE" sz="2800" b="1" dirty="0" smtClean="0">
                <a:latin typeface="Times New Roman" panose="02020603050405020304" pitchFamily="18" charset="0"/>
                <a:cs typeface="Times New Roman" panose="02020603050405020304" pitchFamily="18" charset="0"/>
              </a:rPr>
              <a:t>Jaanuar 2016</a:t>
            </a:r>
          </a:p>
          <a:p>
            <a:pPr marL="0" indent="0">
              <a:buNone/>
            </a:pPr>
            <a:r>
              <a:rPr lang="et-EE" sz="2800" dirty="0" smtClean="0">
                <a:latin typeface="Times New Roman" panose="02020603050405020304" pitchFamily="18" charset="0"/>
                <a:cs typeface="Times New Roman" panose="02020603050405020304" pitchFamily="18" charset="0"/>
              </a:rPr>
              <a:t>KK12-PE1, KK12-PV1, KK12-PV2</a:t>
            </a:r>
          </a:p>
          <a:p>
            <a:pPr marL="0" indent="0">
              <a:buNone/>
            </a:pPr>
            <a:endParaRPr lang="et-EE" sz="2800" dirty="0">
              <a:latin typeface="Times New Roman" panose="02020603050405020304" pitchFamily="18" charset="0"/>
              <a:cs typeface="Times New Roman" panose="02020603050405020304" pitchFamily="18" charset="0"/>
            </a:endParaRPr>
          </a:p>
          <a:p>
            <a:pPr marL="0" indent="0">
              <a:buNone/>
            </a:pPr>
            <a:r>
              <a:rPr lang="et-EE" sz="2800" b="1" dirty="0" smtClean="0">
                <a:latin typeface="Times New Roman" panose="02020603050405020304" pitchFamily="18" charset="0"/>
                <a:cs typeface="Times New Roman" panose="02020603050405020304" pitchFamily="18" charset="0"/>
              </a:rPr>
              <a:t>Mai - juuni 2016</a:t>
            </a:r>
          </a:p>
          <a:p>
            <a:pPr marL="0" indent="0">
              <a:buNone/>
            </a:pPr>
            <a:r>
              <a:rPr lang="et-EE" sz="2800" dirty="0" smtClean="0">
                <a:latin typeface="Times New Roman" panose="02020603050405020304" pitchFamily="18" charset="0"/>
                <a:cs typeface="Times New Roman" panose="02020603050405020304" pitchFamily="18" charset="0"/>
              </a:rPr>
              <a:t>MK14-KET, MK15-KET1, MK15-KET2, MT13-13PE</a:t>
            </a:r>
            <a:r>
              <a:rPr lang="et-EE" sz="2800" dirty="0" smtClean="0">
                <a:solidFill>
                  <a:srgbClr val="000000"/>
                </a:solidFill>
                <a:latin typeface="Times New Roman" panose="02020603050405020304" pitchFamily="18" charset="0"/>
                <a:cs typeface="Times New Roman" panose="02020603050405020304" pitchFamily="18" charset="0"/>
              </a:rPr>
              <a:t>, HT15-KE, </a:t>
            </a:r>
            <a:r>
              <a:rPr lang="et-EE" sz="2800" dirty="0" smtClean="0">
                <a:latin typeface="Times New Roman" panose="02020603050405020304" pitchFamily="18" charset="0"/>
                <a:cs typeface="Times New Roman" panose="02020603050405020304" pitchFamily="18" charset="0"/>
              </a:rPr>
              <a:t>PT13-PV,</a:t>
            </a:r>
            <a:r>
              <a:rPr lang="et-EE" sz="2800" dirty="0">
                <a:solidFill>
                  <a:srgbClr val="000000"/>
                </a:solidFill>
                <a:latin typeface="Times New Roman" panose="02020603050405020304" pitchFamily="18" charset="0"/>
                <a:cs typeface="Times New Roman" panose="02020603050405020304" pitchFamily="18" charset="0"/>
              </a:rPr>
              <a:t> </a:t>
            </a:r>
            <a:r>
              <a:rPr lang="et-EE" sz="2800" dirty="0" smtClean="0">
                <a:solidFill>
                  <a:srgbClr val="000000"/>
                </a:solidFill>
                <a:latin typeface="Times New Roman" panose="02020603050405020304" pitchFamily="18" charset="0"/>
                <a:cs typeface="Times New Roman" panose="02020603050405020304" pitchFamily="18" charset="0"/>
              </a:rPr>
              <a:t>TO13-PE,</a:t>
            </a:r>
            <a:r>
              <a:rPr lang="et-EE" sz="2800" dirty="0" smtClean="0">
                <a:latin typeface="Times New Roman" panose="02020603050405020304" pitchFamily="18" charset="0"/>
                <a:cs typeface="Times New Roman" panose="02020603050405020304" pitchFamily="18" charset="0"/>
              </a:rPr>
              <a:t> KK14-KV1, KK14-KE1, KK14-KE2, KK14-KV2, KO15-KE, PK13-PE, PK13-PV, </a:t>
            </a:r>
            <a:r>
              <a:rPr lang="et-EE" sz="2800" dirty="0" smtClean="0">
                <a:solidFill>
                  <a:srgbClr val="000000"/>
                </a:solidFill>
                <a:latin typeface="Times New Roman" panose="02020603050405020304" pitchFamily="18" charset="0"/>
                <a:cs typeface="Times New Roman" panose="02020603050405020304" pitchFamily="18" charset="0"/>
              </a:rPr>
              <a:t>AP15-AV, PG14-HV</a:t>
            </a:r>
          </a:p>
          <a:p>
            <a:pPr marL="0" indent="0">
              <a:buNone/>
            </a:pPr>
            <a:endParaRPr lang="et-EE" sz="2800" dirty="0" smtClean="0">
              <a:latin typeface="Times New Roman" panose="02020603050405020304" pitchFamily="18" charset="0"/>
              <a:cs typeface="Times New Roman" panose="02020603050405020304" pitchFamily="18" charset="0"/>
            </a:endParaRPr>
          </a:p>
          <a:p>
            <a:pPr marL="0" indent="0">
              <a:buNone/>
            </a:pPr>
            <a:r>
              <a:rPr lang="et-EE" sz="2800" i="1" dirty="0" smtClean="0">
                <a:latin typeface="Times New Roman" panose="02020603050405020304" pitchFamily="18" charset="0"/>
                <a:cs typeface="Times New Roman" panose="02020603050405020304" pitchFamily="18" charset="0"/>
              </a:rPr>
              <a:t>*vestluse juures viibisid ka rühmajuhendajad</a:t>
            </a:r>
            <a:endParaRPr lang="et-EE" sz="28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8590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t-EE" sz="2800" dirty="0" smtClean="0">
                <a:latin typeface="Times New Roman" panose="02020603050405020304" pitchFamily="18" charset="0"/>
                <a:cs typeface="Times New Roman" panose="02020603050405020304" pitchFamily="18" charset="0"/>
              </a:rPr>
              <a:t>Õppetöö</a:t>
            </a:r>
            <a:endParaRPr lang="et-EE"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t-EE" sz="2800" dirty="0" smtClean="0">
                <a:latin typeface="Times New Roman" panose="02020603050405020304" pitchFamily="18" charset="0"/>
                <a:cs typeface="Times New Roman" panose="02020603050405020304" pitchFamily="18" charset="0"/>
              </a:rPr>
              <a:t>Tegevused tunnis (huvitav/igav tund)</a:t>
            </a:r>
          </a:p>
          <a:p>
            <a:r>
              <a:rPr lang="et-EE" sz="2800" dirty="0" smtClean="0">
                <a:latin typeface="Times New Roman" panose="02020603050405020304" pitchFamily="18" charset="0"/>
                <a:cs typeface="Times New Roman" panose="02020603050405020304" pitchFamily="18" charset="0"/>
              </a:rPr>
              <a:t>Õppeaine maht (vähe/palju/parasjagu)</a:t>
            </a:r>
            <a:endParaRPr lang="et-EE" sz="2800" dirty="0" smtClean="0">
              <a:latin typeface="Times New Roman" panose="02020603050405020304" pitchFamily="18" charset="0"/>
              <a:cs typeface="Times New Roman" panose="02020603050405020304" pitchFamily="18" charset="0"/>
            </a:endParaRPr>
          </a:p>
          <a:p>
            <a:r>
              <a:rPr lang="et-EE" sz="2800" dirty="0" smtClean="0">
                <a:latin typeface="Times New Roman" panose="02020603050405020304" pitchFamily="18" charset="0"/>
                <a:cs typeface="Times New Roman" panose="02020603050405020304" pitchFamily="18" charset="0"/>
              </a:rPr>
              <a:t>Kodused tööd (vähe/palju/parasjagu; üksluised/mitekesised)</a:t>
            </a:r>
          </a:p>
          <a:p>
            <a:r>
              <a:rPr lang="et-EE" sz="2800" dirty="0" smtClean="0">
                <a:latin typeface="Times New Roman" panose="02020603050405020304" pitchFamily="18" charset="0"/>
                <a:cs typeface="Times New Roman" panose="02020603050405020304" pitchFamily="18" charset="0"/>
              </a:rPr>
              <a:t>Ülesanded, tööjuhised (kas on olemas ja kättesaadavad)</a:t>
            </a:r>
          </a:p>
          <a:p>
            <a:endParaRPr lang="et-EE" sz="2800" dirty="0" smtClean="0">
              <a:latin typeface="Times New Roman" panose="02020603050405020304" pitchFamily="18" charset="0"/>
              <a:cs typeface="Times New Roman" panose="02020603050405020304" pitchFamily="18" charset="0"/>
            </a:endParaRPr>
          </a:p>
          <a:p>
            <a:endParaRPr lang="et-EE" sz="2800" dirty="0" smtClean="0">
              <a:latin typeface="Times New Roman" panose="02020603050405020304" pitchFamily="18" charset="0"/>
              <a:cs typeface="Times New Roman" panose="02020603050405020304" pitchFamily="18" charset="0"/>
            </a:endParaRPr>
          </a:p>
          <a:p>
            <a:endParaRPr lang="et-EE"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88709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t-EE" sz="2800" dirty="0" smtClean="0">
                <a:latin typeface="Times New Roman" panose="02020603050405020304" pitchFamily="18" charset="0"/>
                <a:cs typeface="Times New Roman" panose="02020603050405020304" pitchFamily="18" charset="0"/>
              </a:rPr>
              <a:t>õppemetoodika</a:t>
            </a:r>
            <a:endParaRPr lang="et-EE"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844824"/>
            <a:ext cx="8229600" cy="4281339"/>
          </a:xfrm>
        </p:spPr>
        <p:txBody>
          <a:bodyPr/>
          <a:lstStyle/>
          <a:p>
            <a:pPr marL="0" indent="0">
              <a:buNone/>
            </a:pPr>
            <a:r>
              <a:rPr lang="et-EE" sz="2800" b="1" dirty="0" smtClean="0">
                <a:latin typeface="Times New Roman" panose="02020603050405020304" pitchFamily="18" charset="0"/>
                <a:cs typeface="Times New Roman" panose="02020603050405020304" pitchFamily="18" charset="0"/>
              </a:rPr>
              <a:t>Huvitav tund</a:t>
            </a:r>
          </a:p>
          <a:p>
            <a:r>
              <a:rPr lang="et-EE" sz="2800" dirty="0" smtClean="0">
                <a:latin typeface="Times New Roman" panose="02020603050405020304" pitchFamily="18" charset="0"/>
                <a:cs typeface="Times New Roman" panose="02020603050405020304" pitchFamily="18" charset="0"/>
              </a:rPr>
              <a:t>Kõik praktilised tunnid, kus saab ise midagi oma kätega teha</a:t>
            </a:r>
          </a:p>
          <a:p>
            <a:r>
              <a:rPr lang="et-EE" sz="2800" dirty="0" smtClean="0">
                <a:latin typeface="Times New Roman" panose="02020603050405020304" pitchFamily="18" charset="0"/>
                <a:cs typeface="Times New Roman" panose="02020603050405020304" pitchFamily="18" charset="0"/>
              </a:rPr>
              <a:t>Kui ei ole igav, igav pole siis kui ei maga, ei maga siis kui õpetaja räägib huvitavalt ja paneb meid mõtlema</a:t>
            </a:r>
          </a:p>
          <a:p>
            <a:r>
              <a:rPr lang="et-EE" sz="2800" dirty="0" smtClean="0">
                <a:latin typeface="Times New Roman" panose="02020603050405020304" pitchFamily="18" charset="0"/>
                <a:cs typeface="Times New Roman" panose="02020603050405020304" pitchFamily="18" charset="0"/>
              </a:rPr>
              <a:t>Kui saab õpetajaga arutleda ja</a:t>
            </a:r>
            <a:r>
              <a:rPr lang="et-EE" sz="2800" dirty="0" smtClean="0">
                <a:latin typeface="Times New Roman" panose="02020603050405020304" pitchFamily="18" charset="0"/>
                <a:cs typeface="Times New Roman" panose="02020603050405020304" pitchFamily="18" charset="0"/>
              </a:rPr>
              <a:t> mõnda huvitavat rühmatööd teha või ülesannet lahendada</a:t>
            </a:r>
          </a:p>
          <a:p>
            <a:r>
              <a:rPr lang="et-EE" sz="2800" dirty="0" smtClean="0">
                <a:latin typeface="Times New Roman" panose="02020603050405020304" pitchFamily="18" charset="0"/>
                <a:cs typeface="Times New Roman" panose="02020603050405020304" pitchFamily="18" charset="0"/>
              </a:rPr>
              <a:t>Kui õpetaja toob näiteid elust enesest</a:t>
            </a:r>
            <a:endParaRPr lang="et-EE" sz="2800" dirty="0" smtClean="0">
              <a:latin typeface="Times New Roman" panose="02020603050405020304" pitchFamily="18" charset="0"/>
              <a:cs typeface="Times New Roman" panose="02020603050405020304" pitchFamily="18" charset="0"/>
            </a:endParaRPr>
          </a:p>
          <a:p>
            <a:endParaRPr lang="et-EE"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88355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t-EE" sz="2800" dirty="0">
                <a:solidFill>
                  <a:srgbClr val="000000"/>
                </a:solidFill>
                <a:latin typeface="Times New Roman" panose="02020603050405020304" pitchFamily="18" charset="0"/>
                <a:cs typeface="Times New Roman" panose="02020603050405020304" pitchFamily="18" charset="0"/>
              </a:rPr>
              <a:t>õppemetoodika</a:t>
            </a:r>
            <a:endParaRPr lang="et-EE" dirty="0"/>
          </a:p>
        </p:txBody>
      </p:sp>
      <p:sp>
        <p:nvSpPr>
          <p:cNvPr id="3" name="Content Placeholder 2"/>
          <p:cNvSpPr>
            <a:spLocks noGrp="1"/>
          </p:cNvSpPr>
          <p:nvPr>
            <p:ph idx="1"/>
          </p:nvPr>
        </p:nvSpPr>
        <p:spPr>
          <a:xfrm>
            <a:off x="457200" y="1628800"/>
            <a:ext cx="8229600" cy="4497363"/>
          </a:xfrm>
        </p:spPr>
        <p:txBody>
          <a:bodyPr/>
          <a:lstStyle/>
          <a:p>
            <a:pPr marL="0" indent="0">
              <a:buNone/>
            </a:pPr>
            <a:r>
              <a:rPr lang="et-EE" sz="2800" b="1" dirty="0" smtClean="0">
                <a:latin typeface="Times New Roman" panose="02020603050405020304" pitchFamily="18" charset="0"/>
                <a:cs typeface="Times New Roman" panose="02020603050405020304" pitchFamily="18" charset="0"/>
              </a:rPr>
              <a:t>Igav tund</a:t>
            </a:r>
          </a:p>
          <a:p>
            <a:r>
              <a:rPr lang="et-EE" sz="2800" dirty="0" smtClean="0">
                <a:latin typeface="Times New Roman" panose="02020603050405020304" pitchFamily="18" charset="0"/>
                <a:cs typeface="Times New Roman" panose="02020603050405020304" pitchFamily="18" charset="0"/>
              </a:rPr>
              <a:t>Kui õpetaja räägib omaette ja teda üldse ei huvita, kas me üldse oleme klassis või mida me teeme seal</a:t>
            </a:r>
          </a:p>
          <a:p>
            <a:r>
              <a:rPr lang="et-EE" sz="2800" dirty="0" smtClean="0">
                <a:latin typeface="Times New Roman" panose="02020603050405020304" pitchFamily="18" charset="0"/>
                <a:cs typeface="Times New Roman" panose="02020603050405020304" pitchFamily="18" charset="0"/>
              </a:rPr>
              <a:t>Kui õpetaja räägib monotoonse häälega</a:t>
            </a:r>
          </a:p>
          <a:p>
            <a:r>
              <a:rPr lang="et-EE" sz="2800" dirty="0" smtClean="0">
                <a:latin typeface="Times New Roman" panose="02020603050405020304" pitchFamily="18" charset="0"/>
                <a:cs typeface="Times New Roman" panose="02020603050405020304" pitchFamily="18" charset="0"/>
              </a:rPr>
              <a:t>Kui peab terve tund slaididelt teksti maha kirjutama ja nii terve aine vältel; kirjutada ja kuulata samaaegselt on keeruline ja igav</a:t>
            </a:r>
          </a:p>
          <a:p>
            <a:r>
              <a:rPr lang="et-EE" sz="2800" dirty="0" smtClean="0">
                <a:latin typeface="Times New Roman" panose="02020603050405020304" pitchFamily="18" charset="0"/>
                <a:cs typeface="Times New Roman" panose="02020603050405020304" pitchFamily="18" charset="0"/>
              </a:rPr>
              <a:t>Kui arutleda ei lubata ja terve tund peab ainult kuulama ja slaide maha kirjutama.</a:t>
            </a:r>
            <a:endParaRPr lang="et-EE" sz="2800" dirty="0" smtClean="0">
              <a:latin typeface="Times New Roman" panose="02020603050405020304" pitchFamily="18" charset="0"/>
              <a:cs typeface="Times New Roman" panose="02020603050405020304" pitchFamily="18" charset="0"/>
            </a:endParaRPr>
          </a:p>
          <a:p>
            <a:endParaRPr lang="et-EE" sz="2800" dirty="0" smtClean="0">
              <a:latin typeface="Times New Roman" panose="02020603050405020304" pitchFamily="18" charset="0"/>
              <a:cs typeface="Times New Roman" panose="02020603050405020304" pitchFamily="18" charset="0"/>
            </a:endParaRPr>
          </a:p>
          <a:p>
            <a:endParaRPr lang="et-EE"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73009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t-EE" sz="2800" dirty="0" smtClean="0">
                <a:latin typeface="Times New Roman" panose="02020603050405020304" pitchFamily="18" charset="0"/>
                <a:cs typeface="Times New Roman" panose="02020603050405020304" pitchFamily="18" charset="0"/>
              </a:rPr>
              <a:t>Õppematerjal</a:t>
            </a:r>
            <a:endParaRPr lang="et-EE"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700808"/>
            <a:ext cx="8229600" cy="4425355"/>
          </a:xfrm>
        </p:spPr>
        <p:txBody>
          <a:bodyPr/>
          <a:lstStyle/>
          <a:p>
            <a:pPr marL="0" indent="0">
              <a:buNone/>
            </a:pPr>
            <a:r>
              <a:rPr lang="et-EE" sz="2800" b="1" dirty="0" smtClean="0">
                <a:latin typeface="Times New Roman" panose="02020603050405020304" pitchFamily="18" charset="0"/>
                <a:cs typeface="Times New Roman" panose="02020603050405020304" pitchFamily="18" charset="0"/>
              </a:rPr>
              <a:t>Tunnis:</a:t>
            </a:r>
            <a:r>
              <a:rPr lang="et-EE" sz="2800" dirty="0" smtClean="0">
                <a:latin typeface="Times New Roman" panose="02020603050405020304" pitchFamily="18" charset="0"/>
                <a:cs typeface="Times New Roman" panose="02020603050405020304" pitchFamily="18" charset="0"/>
              </a:rPr>
              <a:t> üldiselt piisav</a:t>
            </a:r>
          </a:p>
          <a:p>
            <a:pPr marL="0" indent="0">
              <a:buNone/>
            </a:pPr>
            <a:r>
              <a:rPr lang="et-EE" sz="2800" b="1" dirty="0" smtClean="0">
                <a:latin typeface="Times New Roman" panose="02020603050405020304" pitchFamily="18" charset="0"/>
                <a:cs typeface="Times New Roman" panose="02020603050405020304" pitchFamily="18" charset="0"/>
              </a:rPr>
              <a:t>Kodus:</a:t>
            </a:r>
            <a:r>
              <a:rPr lang="et-EE" sz="2800" dirty="0" smtClean="0">
                <a:latin typeface="Times New Roman" panose="02020603050405020304" pitchFamily="18" charset="0"/>
                <a:cs typeface="Times New Roman" panose="02020603050405020304" pitchFamily="18" charset="0"/>
              </a:rPr>
              <a:t> kui oled ise tubli, saab kõik vajaliku kätte</a:t>
            </a:r>
          </a:p>
          <a:p>
            <a:pPr marL="0" indent="0">
              <a:buNone/>
            </a:pPr>
            <a:r>
              <a:rPr lang="et-EE" sz="2800" b="1" dirty="0" smtClean="0">
                <a:latin typeface="Times New Roman" panose="02020603050405020304" pitchFamily="18" charset="0"/>
                <a:cs typeface="Times New Roman" panose="02020603050405020304" pitchFamily="18" charset="0"/>
              </a:rPr>
              <a:t>Tööjuhised</a:t>
            </a:r>
            <a:r>
              <a:rPr lang="et-EE" sz="2800" dirty="0" smtClean="0">
                <a:latin typeface="Times New Roman" panose="02020603050405020304" pitchFamily="18" charset="0"/>
                <a:cs typeface="Times New Roman" panose="02020603050405020304" pitchFamily="18" charset="0"/>
              </a:rPr>
              <a:t>: üldiselt selged ja arusaadavad, kuid erialati on erandeid (räägime augustis 2016)</a:t>
            </a:r>
          </a:p>
          <a:p>
            <a:pPr marL="0" indent="0">
              <a:buNone/>
            </a:pPr>
            <a:r>
              <a:rPr lang="et-EE" sz="2800" b="1" dirty="0" smtClean="0">
                <a:latin typeface="Times New Roman" panose="02020603050405020304" pitchFamily="18" charset="0"/>
                <a:cs typeface="Times New Roman" panose="02020603050405020304" pitchFamily="18" charset="0"/>
              </a:rPr>
              <a:t>Õppematerjal ÕIS-s</a:t>
            </a:r>
            <a:r>
              <a:rPr lang="et-EE" sz="2800" dirty="0" smtClean="0">
                <a:latin typeface="Times New Roman" panose="02020603050405020304" pitchFamily="18" charset="0"/>
                <a:cs typeface="Times New Roman" panose="02020603050405020304" pitchFamily="18" charset="0"/>
              </a:rPr>
              <a:t>: oleks hea kui oleks kõik ühes kohas, st ÕIS-s koos hinnetega</a:t>
            </a:r>
          </a:p>
          <a:p>
            <a:pPr marL="0" indent="0">
              <a:buNone/>
            </a:pPr>
            <a:r>
              <a:rPr lang="et-EE" sz="2800" b="1" dirty="0" smtClean="0">
                <a:latin typeface="Times New Roman" panose="02020603050405020304" pitchFamily="18" charset="0"/>
                <a:cs typeface="Times New Roman" panose="02020603050405020304" pitchFamily="18" charset="0"/>
              </a:rPr>
              <a:t>Õppematerjal Moodles</a:t>
            </a:r>
            <a:r>
              <a:rPr lang="et-EE" sz="2800" dirty="0" smtClean="0">
                <a:latin typeface="Times New Roman" panose="02020603050405020304" pitchFamily="18" charset="0"/>
                <a:cs typeface="Times New Roman" panose="02020603050405020304" pitchFamily="18" charset="0"/>
              </a:rPr>
              <a:t>: võõras ja ebamugav, kuna ei mäleta paroole ja keeruline navigeerida.</a:t>
            </a:r>
          </a:p>
        </p:txBody>
      </p:sp>
    </p:spTree>
    <p:extLst>
      <p:ext uri="{BB962C8B-B14F-4D97-AF65-F5344CB8AC3E}">
        <p14:creationId xmlns:p14="http://schemas.microsoft.com/office/powerpoint/2010/main" val="22679167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t-EE" sz="2800" dirty="0" smtClean="0">
                <a:latin typeface="Times New Roman" panose="02020603050405020304" pitchFamily="18" charset="0"/>
                <a:cs typeface="Times New Roman" panose="02020603050405020304" pitchFamily="18" charset="0"/>
              </a:rPr>
              <a:t>Õppekorraldus</a:t>
            </a:r>
            <a:endParaRPr lang="et-EE"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83568" y="1628800"/>
            <a:ext cx="8229600" cy="4896544"/>
          </a:xfrm>
        </p:spPr>
        <p:txBody>
          <a:bodyPr/>
          <a:lstStyle/>
          <a:p>
            <a:r>
              <a:rPr lang="et-EE" sz="2800" dirty="0" smtClean="0">
                <a:latin typeface="Times New Roman" panose="02020603050405020304" pitchFamily="18" charset="0"/>
                <a:cs typeface="Times New Roman" panose="02020603050405020304" pitchFamily="18" charset="0"/>
              </a:rPr>
              <a:t>Paaristundidega ollakse harjunud, õppijate soovidega arvestatakse</a:t>
            </a:r>
          </a:p>
          <a:p>
            <a:r>
              <a:rPr lang="et-EE" sz="2800" dirty="0" smtClean="0">
                <a:latin typeface="Times New Roman" panose="02020603050405020304" pitchFamily="18" charset="0"/>
                <a:cs typeface="Times New Roman" panose="02020603050405020304" pitchFamily="18" charset="0"/>
              </a:rPr>
              <a:t>Praktikale minnes põhitõed selged</a:t>
            </a:r>
          </a:p>
          <a:p>
            <a:r>
              <a:rPr lang="et-EE" sz="2800" dirty="0" smtClean="0">
                <a:latin typeface="Times New Roman" panose="02020603050405020304" pitchFamily="18" charset="0"/>
                <a:cs typeface="Times New Roman" panose="02020603050405020304" pitchFamily="18" charset="0"/>
              </a:rPr>
              <a:t>Infoliikumine oleneb rühmajuhendajast</a:t>
            </a:r>
          </a:p>
          <a:p>
            <a:r>
              <a:rPr lang="et-EE" sz="2800" dirty="0" smtClean="0">
                <a:latin typeface="Times New Roman" panose="02020603050405020304" pitchFamily="18" charset="0"/>
                <a:cs typeface="Times New Roman" panose="02020603050405020304" pitchFamily="18" charset="0"/>
              </a:rPr>
              <a:t>Tunnid algavad ja lõppevad üldjuhul tunniplaanijärgselt, kuid on erandeid</a:t>
            </a:r>
          </a:p>
          <a:p>
            <a:r>
              <a:rPr lang="et-EE" sz="2800" dirty="0" smtClean="0">
                <a:latin typeface="Times New Roman" panose="02020603050405020304" pitchFamily="18" charset="0"/>
                <a:cs typeface="Times New Roman" panose="02020603050405020304" pitchFamily="18" charset="0"/>
              </a:rPr>
              <a:t>9+1 süsteem „vanadele olijatele“ mõju ei avaldanud, esmaskursuslastele aga küll: tublimatele hingamisnädal, vähem tublimatele hindamisnädal.</a:t>
            </a:r>
            <a:endParaRPr lang="et-EE"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431109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t-EE" sz="2800" dirty="0" smtClean="0">
                <a:latin typeface="Times New Roman" panose="02020603050405020304" pitchFamily="18" charset="0"/>
                <a:cs typeface="Times New Roman" panose="02020603050405020304" pitchFamily="18" charset="0"/>
              </a:rPr>
              <a:t>Tähelepanekud</a:t>
            </a:r>
            <a:endParaRPr lang="et-EE"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628800"/>
            <a:ext cx="8229600" cy="4968552"/>
          </a:xfrm>
        </p:spPr>
        <p:txBody>
          <a:bodyPr/>
          <a:lstStyle/>
          <a:p>
            <a:r>
              <a:rPr lang="et-EE" sz="2800" dirty="0" smtClean="0">
                <a:latin typeface="Times New Roman" panose="02020603050405020304" pitchFamily="18" charset="0"/>
                <a:cs typeface="Times New Roman" panose="02020603050405020304" pitchFamily="18" charset="0"/>
              </a:rPr>
              <a:t>Keskkoolijärgne koka õppekava on piloteeritud. </a:t>
            </a:r>
          </a:p>
          <a:p>
            <a:r>
              <a:rPr lang="et-EE" sz="2800" dirty="0" smtClean="0">
                <a:latin typeface="Times New Roman" panose="02020603050405020304" pitchFamily="18" charset="0"/>
                <a:cs typeface="Times New Roman" panose="02020603050405020304" pitchFamily="18" charset="0"/>
              </a:rPr>
              <a:t>Hotelliteenindaja õppekava on piloteeritud.</a:t>
            </a:r>
          </a:p>
          <a:p>
            <a:r>
              <a:rPr lang="et-EE" sz="2800" dirty="0" smtClean="0">
                <a:latin typeface="Times New Roman" panose="02020603050405020304" pitchFamily="18" charset="0"/>
                <a:cs typeface="Times New Roman" panose="02020603050405020304" pitchFamily="18" charset="0"/>
              </a:rPr>
              <a:t>ÕIS-s küll ainealane tagasisideküsimustik, kuid õpilastega võib alati suuliselt läbi rääkida, mis neile meeldiks ja kuidas neil läheb (nad ootavad seda!). Samuti ootavad nad seda, et õpetaja reageeriks ÕISi tagasisidele, sh ettepanekutele.</a:t>
            </a:r>
          </a:p>
          <a:p>
            <a:r>
              <a:rPr lang="et-EE" sz="2800" dirty="0" smtClean="0">
                <a:latin typeface="Times New Roman" panose="02020603050405020304" pitchFamily="18" charset="0"/>
                <a:cs typeface="Times New Roman" panose="02020603050405020304" pitchFamily="18" charset="0"/>
              </a:rPr>
              <a:t>Võõrkeeleõpetuses  - õpilased ei orienteeru keeleoskustasemetes, puudub ettekujutus oma keeleoskustasemest (välja arvatud riigikeel)</a:t>
            </a:r>
          </a:p>
          <a:p>
            <a:endParaRPr lang="et-EE" sz="2800" dirty="0" smtClean="0">
              <a:latin typeface="Times New Roman" panose="02020603050405020304" pitchFamily="18" charset="0"/>
              <a:cs typeface="Times New Roman" panose="02020603050405020304" pitchFamily="18" charset="0"/>
            </a:endParaRPr>
          </a:p>
          <a:p>
            <a:pPr marL="0" indent="0">
              <a:buNone/>
            </a:pPr>
            <a:endParaRPr lang="et-EE"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4732155"/>
      </p:ext>
    </p:extLst>
  </p:cSld>
  <p:clrMapOvr>
    <a:masterClrMapping/>
  </p:clrMapOvr>
</p:sld>
</file>

<file path=ppt/theme/theme1.xml><?xml version="1.0" encoding="utf-8"?>
<a:theme xmlns:a="http://schemas.openxmlformats.org/drawingml/2006/main" name="1_Office Theme">
  <a:themeElements>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_Office Theme">
      <a:majorFont>
        <a:latin typeface="Calibri"/>
        <a:ea typeface="ＭＳ Ｐゴシック"/>
        <a:cs typeface=""/>
      </a:majorFont>
      <a:minorFont>
        <a:latin typeface="Calibri"/>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298</TotalTime>
  <Words>953</Words>
  <Application>Microsoft Office PowerPoint</Application>
  <PresentationFormat>On-screen Show (4:3)</PresentationFormat>
  <Paragraphs>148</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1_Office Theme</vt:lpstr>
      <vt:lpstr> Kokkuvõte fookusintervjuudest lõpurühmadega    20.juuni 2016  Kristina Johannes metoodik</vt:lpstr>
      <vt:lpstr>Millest rääkisime?</vt:lpstr>
      <vt:lpstr>Keda ja millal küsitlesin?</vt:lpstr>
      <vt:lpstr>Õppetöö</vt:lpstr>
      <vt:lpstr>õppemetoodika</vt:lpstr>
      <vt:lpstr>õppemetoodika</vt:lpstr>
      <vt:lpstr>Õppematerjal</vt:lpstr>
      <vt:lpstr>Õppekorraldus</vt:lpstr>
      <vt:lpstr>Tähelepanekud</vt:lpstr>
      <vt:lpstr>Riigikeele tulemused</vt:lpstr>
      <vt:lpstr>Kokkuvõte heade mõttete ajurünnakust  veebruar 2016 </vt:lpstr>
      <vt:lpstr>Head mõtted</vt:lpstr>
      <vt:lpstr>Ülevaade tulemustest</vt:lpstr>
      <vt:lpstr>Ülevaade tulemustest</vt:lpstr>
      <vt:lpstr>Ülevaade tulemustest</vt:lpstr>
      <vt:lpstr>Õpetajate head mõtted</vt:lpstr>
      <vt:lpstr>Head mõtted</vt:lpstr>
      <vt:lpstr>Head mõtted</vt:lpstr>
      <vt:lpstr>Koolitussoovidest</vt:lpstr>
      <vt:lpstr>Õpitoad</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Kokkuvõte fookusintervjuudest lõpurühmadega    20.juuni 2016  Kristina Johannes metoodik</dc:title>
  <dc:creator>Kristina Johannes</dc:creator>
  <cp:lastModifiedBy>Kristina Johannes</cp:lastModifiedBy>
  <cp:revision>96</cp:revision>
  <dcterms:created xsi:type="dcterms:W3CDTF">2016-06-20T04:53:29Z</dcterms:created>
  <dcterms:modified xsi:type="dcterms:W3CDTF">2016-06-20T09:53:32Z</dcterms:modified>
</cp:coreProperties>
</file>