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  <p:sldMasterId id="2147483804" r:id="rId13"/>
    <p:sldMasterId id="2147483816" r:id="rId14"/>
    <p:sldMasterId id="2147483828" r:id="rId15"/>
    <p:sldMasterId id="2147483840" r:id="rId16"/>
  </p:sldMasterIdLst>
  <p:sldIdLst>
    <p:sldId id="257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81" r:id="rId25"/>
    <p:sldId id="279" r:id="rId26"/>
    <p:sldId id="280" r:id="rId27"/>
    <p:sldId id="275" r:id="rId28"/>
    <p:sldId id="277" r:id="rId29"/>
    <p:sldId id="273" r:id="rId30"/>
    <p:sldId id="278" r:id="rId31"/>
    <p:sldId id="282" r:id="rId32"/>
    <p:sldId id="274" r:id="rId33"/>
    <p:sldId id="284" r:id="rId34"/>
    <p:sldId id="283" r:id="rId35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38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openxmlformats.org/officeDocument/2006/relationships/tableStyles" Target="tableStyles.xml"/><Relationship Id="rId21" Type="http://schemas.openxmlformats.org/officeDocument/2006/relationships/slide" Target="slides/slide5.xml"/><Relationship Id="rId34" Type="http://schemas.openxmlformats.org/officeDocument/2006/relationships/slide" Target="slides/slide1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slide" Target="slides/slide19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ladu\Pildid\KVALITEET\Ststatistiline_analuus\Jooksev_Statistika\TRU_koond_2003_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ladu\ants\dublikaat\01%20Kvaliteet\aktiivsed%20k&#252;sitlused\Tootajad\2016\Rahuloluuuring%20t&#246;&#246;tajad%20EE_RU%202016%20(Responses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ladu\ants\dublikaat\01%20Kvaliteet\aktiivsed%20k&#252;sitlused\Tootajad\2016\Rahuloluuuring%20t&#246;&#246;tajad%20EE_RU%202016%20(Responses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\\ladu\ants\dublikaat\01%20Kvaliteet\aktiivsed%20k&#252;sitlused\Tootajad\2016\Rahuloluuuring%20t&#246;&#246;tajad%20EE_RU%202016%20(Responses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'kõik %'!$J$1:$N$1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'kõik %'!$J$108:$N$108</c:f>
              <c:numCache>
                <c:formatCode>0%</c:formatCode>
                <c:ptCount val="5"/>
                <c:pt idx="0">
                  <c:v>0.69587711242560923</c:v>
                </c:pt>
                <c:pt idx="1">
                  <c:v>0.74477703416269903</c:v>
                </c:pt>
                <c:pt idx="2">
                  <c:v>0.75003686724991758</c:v>
                </c:pt>
                <c:pt idx="3">
                  <c:v>0.66752444503171238</c:v>
                </c:pt>
                <c:pt idx="4">
                  <c:v>0.66956521739130437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8901120"/>
        <c:axId val="3725504"/>
      </c:barChart>
      <c:catAx>
        <c:axId val="20890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3725504"/>
        <c:crosses val="autoZero"/>
        <c:auto val="1"/>
        <c:lblAlgn val="ctr"/>
        <c:lblOffset val="100"/>
        <c:noMultiLvlLbl val="0"/>
      </c:catAx>
      <c:valAx>
        <c:axId val="3725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208901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e2_v2!$J$58</c:f>
              <c:strCache>
                <c:ptCount val="1"/>
                <c:pt idx="0">
                  <c:v>koostöö sujub väga hästi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e2_v2!$K$50:$N$50</c:f>
              <c:strCache>
                <c:ptCount val="4"/>
                <c:pt idx="0">
                  <c:v>arendusosakond</c:v>
                </c:pt>
                <c:pt idx="1">
                  <c:v>haldusosakond</c:v>
                </c:pt>
                <c:pt idx="2">
                  <c:v>kantselei</c:v>
                </c:pt>
                <c:pt idx="3">
                  <c:v>õppeosakond</c:v>
                </c:pt>
              </c:strCache>
            </c:strRef>
          </c:cat>
          <c:val>
            <c:numRef>
              <c:f>e2_v2!$K$58:$N$58</c:f>
              <c:numCache>
                <c:formatCode>0%</c:formatCode>
                <c:ptCount val="4"/>
                <c:pt idx="0">
                  <c:v>6.5217391304347824E-2</c:v>
                </c:pt>
                <c:pt idx="1">
                  <c:v>0.65217391304347827</c:v>
                </c:pt>
                <c:pt idx="2">
                  <c:v>0.71111111111111114</c:v>
                </c:pt>
                <c:pt idx="3">
                  <c:v>0.45652173913043476</c:v>
                </c:pt>
              </c:numCache>
            </c:numRef>
          </c:val>
        </c:ser>
        <c:ser>
          <c:idx val="1"/>
          <c:order val="1"/>
          <c:tx>
            <c:strRef>
              <c:f>e2_v2!$J$59</c:f>
              <c:strCache>
                <c:ptCount val="1"/>
                <c:pt idx="0">
                  <c:v>koostöö on sujuv, erimeelsused saavad lahendatud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e2_v2!$K$50:$N$50</c:f>
              <c:strCache>
                <c:ptCount val="4"/>
                <c:pt idx="0">
                  <c:v>arendusosakond</c:v>
                </c:pt>
                <c:pt idx="1">
                  <c:v>haldusosakond</c:v>
                </c:pt>
                <c:pt idx="2">
                  <c:v>kantselei</c:v>
                </c:pt>
                <c:pt idx="3">
                  <c:v>õppeosakond</c:v>
                </c:pt>
              </c:strCache>
            </c:strRef>
          </c:cat>
          <c:val>
            <c:numRef>
              <c:f>e2_v2!$K$59:$N$59</c:f>
              <c:numCache>
                <c:formatCode>0%</c:formatCode>
                <c:ptCount val="4"/>
                <c:pt idx="0">
                  <c:v>0.2608695652173913</c:v>
                </c:pt>
                <c:pt idx="1">
                  <c:v>0.15217391304347827</c:v>
                </c:pt>
                <c:pt idx="2">
                  <c:v>0.15555555555555556</c:v>
                </c:pt>
                <c:pt idx="3">
                  <c:v>0.30434782608695654</c:v>
                </c:pt>
              </c:numCache>
            </c:numRef>
          </c:val>
        </c:ser>
        <c:ser>
          <c:idx val="2"/>
          <c:order val="2"/>
          <c:tx>
            <c:strRef>
              <c:f>e2_v2!$J$60</c:f>
              <c:strCache>
                <c:ptCount val="1"/>
                <c:pt idx="0">
                  <c:v>koostöö sujub enam-vähem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e2_v2!$K$50:$N$50</c:f>
              <c:strCache>
                <c:ptCount val="4"/>
                <c:pt idx="0">
                  <c:v>arendusosakond</c:v>
                </c:pt>
                <c:pt idx="1">
                  <c:v>haldusosakond</c:v>
                </c:pt>
                <c:pt idx="2">
                  <c:v>kantselei</c:v>
                </c:pt>
                <c:pt idx="3">
                  <c:v>õppeosakond</c:v>
                </c:pt>
              </c:strCache>
            </c:strRef>
          </c:cat>
          <c:val>
            <c:numRef>
              <c:f>e2_v2!$K$60:$N$60</c:f>
              <c:numCache>
                <c:formatCode>0%</c:formatCode>
                <c:ptCount val="4"/>
                <c:pt idx="0">
                  <c:v>0.32608695652173914</c:v>
                </c:pt>
                <c:pt idx="1">
                  <c:v>0.13043478260869565</c:v>
                </c:pt>
                <c:pt idx="2">
                  <c:v>0.13333333333333333</c:v>
                </c:pt>
                <c:pt idx="3">
                  <c:v>0.19565217391304349</c:v>
                </c:pt>
              </c:numCache>
            </c:numRef>
          </c:val>
        </c:ser>
        <c:ser>
          <c:idx val="3"/>
          <c:order val="3"/>
          <c:tx>
            <c:strRef>
              <c:f>e2_v2!$J$61</c:f>
              <c:strCache>
                <c:ptCount val="1"/>
                <c:pt idx="0">
                  <c:v>koostöös on suuri puudujääke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e2_v2!$K$50:$N$50</c:f>
              <c:strCache>
                <c:ptCount val="4"/>
                <c:pt idx="0">
                  <c:v>arendusosakond</c:v>
                </c:pt>
                <c:pt idx="1">
                  <c:v>haldusosakond</c:v>
                </c:pt>
                <c:pt idx="2">
                  <c:v>kantselei</c:v>
                </c:pt>
                <c:pt idx="3">
                  <c:v>õppeosakond</c:v>
                </c:pt>
              </c:strCache>
            </c:strRef>
          </c:cat>
          <c:val>
            <c:numRef>
              <c:f>e2_v2!$K$61:$N$61</c:f>
              <c:numCache>
                <c:formatCode>0%</c:formatCode>
                <c:ptCount val="4"/>
                <c:pt idx="0">
                  <c:v>0.19565217391304349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4"/>
          <c:tx>
            <c:strRef>
              <c:f>e2_v2!$J$62</c:f>
              <c:strCache>
                <c:ptCount val="1"/>
                <c:pt idx="0">
                  <c:v>puuduvad kogemused, ei ole koostööd teinud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e2_v2!$K$50:$N$50</c:f>
              <c:strCache>
                <c:ptCount val="4"/>
                <c:pt idx="0">
                  <c:v>arendusosakond</c:v>
                </c:pt>
                <c:pt idx="1">
                  <c:v>haldusosakond</c:v>
                </c:pt>
                <c:pt idx="2">
                  <c:v>kantselei</c:v>
                </c:pt>
                <c:pt idx="3">
                  <c:v>õppeosakond</c:v>
                </c:pt>
              </c:strCache>
            </c:strRef>
          </c:cat>
          <c:val>
            <c:numRef>
              <c:f>e2_v2!$K$62:$N$62</c:f>
              <c:numCache>
                <c:formatCode>0%</c:formatCode>
                <c:ptCount val="4"/>
                <c:pt idx="0">
                  <c:v>0.15217391304347827</c:v>
                </c:pt>
                <c:pt idx="1">
                  <c:v>6.5217391304347824E-2</c:v>
                </c:pt>
                <c:pt idx="2">
                  <c:v>0</c:v>
                </c:pt>
                <c:pt idx="3">
                  <c:v>4.3478260869565216E-2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9191424"/>
        <c:axId val="171189952"/>
      </c:barChart>
      <c:catAx>
        <c:axId val="20919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71189952"/>
        <c:crosses val="autoZero"/>
        <c:auto val="1"/>
        <c:lblAlgn val="ctr"/>
        <c:lblOffset val="100"/>
        <c:noMultiLvlLbl val="0"/>
      </c:catAx>
      <c:valAx>
        <c:axId val="17118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20919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854500826285607E-2"/>
          <c:y val="0.84531645530465005"/>
          <c:w val="0.92605643044619435"/>
          <c:h val="0.1378473487299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e2_v2!$AH$58:$AH$62</c:f>
              <c:strCache>
                <c:ptCount val="5"/>
                <c:pt idx="0">
                  <c:v>Amphora</c:v>
                </c:pt>
                <c:pt idx="1">
                  <c:v>Iganädalane infokiri</c:v>
                </c:pt>
                <c:pt idx="2">
                  <c:v>Teko Facebooki leht</c:v>
                </c:pt>
                <c:pt idx="3">
                  <c:v>Teko koduleht</c:v>
                </c:pt>
                <c:pt idx="4">
                  <c:v>Töötajate siseveeb</c:v>
                </c:pt>
              </c:strCache>
            </c:strRef>
          </c:cat>
          <c:val>
            <c:numRef>
              <c:f>e2_v2!$AI$58:$AI$62</c:f>
              <c:numCache>
                <c:formatCode>0%</c:formatCode>
                <c:ptCount val="5"/>
                <c:pt idx="0">
                  <c:v>4.3478260869565216E-2</c:v>
                </c:pt>
                <c:pt idx="1">
                  <c:v>0.34782608695652173</c:v>
                </c:pt>
                <c:pt idx="2">
                  <c:v>6.5217391304347824E-2</c:v>
                </c:pt>
                <c:pt idx="3">
                  <c:v>0.2391304347826087</c:v>
                </c:pt>
                <c:pt idx="4">
                  <c:v>0.30434782608695654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9192960"/>
        <c:axId val="81388672"/>
      </c:barChart>
      <c:catAx>
        <c:axId val="20919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81388672"/>
        <c:crosses val="autoZero"/>
        <c:auto val="1"/>
        <c:lblAlgn val="ctr"/>
        <c:lblOffset val="100"/>
        <c:noMultiLvlLbl val="0"/>
      </c:catAx>
      <c:valAx>
        <c:axId val="81388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209192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 dirty="0" smtClean="0"/>
              <a:t>44. </a:t>
            </a:r>
            <a:r>
              <a:rPr lang="en-US" dirty="0" err="1" smtClean="0"/>
              <a:t>Mis</a:t>
            </a:r>
            <a:r>
              <a:rPr lang="en-US" dirty="0" smtClean="0"/>
              <a:t> </a:t>
            </a:r>
            <a:r>
              <a:rPr lang="en-US" dirty="0" err="1" smtClean="0"/>
              <a:t>innustab</a:t>
            </a:r>
            <a:r>
              <a:rPr lang="en-US" dirty="0" smtClean="0"/>
              <a:t> mind </a:t>
            </a:r>
            <a:r>
              <a:rPr lang="en-US" dirty="0" err="1" smtClean="0"/>
              <a:t>töö</a:t>
            </a:r>
            <a:r>
              <a:rPr lang="en-US" dirty="0" smtClean="0"/>
              <a:t> </a:t>
            </a:r>
            <a:r>
              <a:rPr lang="en-US" dirty="0" err="1" smtClean="0"/>
              <a:t>tegemisel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e2_v2!$BB$58</c:f>
              <c:strCache>
                <c:ptCount val="1"/>
                <c:pt idx="0">
                  <c:v>innustab mind väga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e2_v2!$BC$50:$BH$50</c:f>
              <c:strCache>
                <c:ptCount val="6"/>
                <c:pt idx="0">
                  <c:v>Võimalus suhelda noortega, näha nende arengut</c:v>
                </c:pt>
                <c:pt idx="1">
                  <c:v>Töötingimused (keskkond, töövahendid)</c:v>
                </c:pt>
                <c:pt idx="2">
                  <c:v>Uued tööülesanded, kus saan ennast proovile panna</c:v>
                </c:pt>
                <c:pt idx="3">
                  <c:v>Stažeerimine välismaal</c:v>
                </c:pt>
                <c:pt idx="4">
                  <c:v>Töötasu</c:v>
                </c:pt>
                <c:pt idx="5">
                  <c:v>Muu</c:v>
                </c:pt>
              </c:strCache>
            </c:strRef>
          </c:cat>
          <c:val>
            <c:numRef>
              <c:f>e2_v2!$BC$58:$BH$58</c:f>
              <c:numCache>
                <c:formatCode>0%</c:formatCode>
                <c:ptCount val="6"/>
                <c:pt idx="0">
                  <c:v>0.43478260869565216</c:v>
                </c:pt>
                <c:pt idx="1">
                  <c:v>0.45652173913043476</c:v>
                </c:pt>
                <c:pt idx="2">
                  <c:v>0.43478260869565216</c:v>
                </c:pt>
                <c:pt idx="3">
                  <c:v>0.30434782608695654</c:v>
                </c:pt>
                <c:pt idx="4">
                  <c:v>0.36956521739130432</c:v>
                </c:pt>
                <c:pt idx="5">
                  <c:v>0.2391304347826087</c:v>
                </c:pt>
              </c:numCache>
            </c:numRef>
          </c:val>
        </c:ser>
        <c:ser>
          <c:idx val="1"/>
          <c:order val="1"/>
          <c:tx>
            <c:strRef>
              <c:f>e2_v2!$BB$59</c:f>
              <c:strCache>
                <c:ptCount val="1"/>
                <c:pt idx="0">
                  <c:v>innustab vahel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cat>
            <c:strRef>
              <c:f>e2_v2!$BC$50:$BH$50</c:f>
              <c:strCache>
                <c:ptCount val="6"/>
                <c:pt idx="0">
                  <c:v>Võimalus suhelda noortega, näha nende arengut</c:v>
                </c:pt>
                <c:pt idx="1">
                  <c:v>Töötingimused (keskkond, töövahendid)</c:v>
                </c:pt>
                <c:pt idx="2">
                  <c:v>Uued tööülesanded, kus saan ennast proovile panna</c:v>
                </c:pt>
                <c:pt idx="3">
                  <c:v>Stažeerimine välismaal</c:v>
                </c:pt>
                <c:pt idx="4">
                  <c:v>Töötasu</c:v>
                </c:pt>
                <c:pt idx="5">
                  <c:v>Muu</c:v>
                </c:pt>
              </c:strCache>
            </c:strRef>
          </c:cat>
          <c:val>
            <c:numRef>
              <c:f>e2_v2!$BC$59:$BH$59</c:f>
              <c:numCache>
                <c:formatCode>0%</c:formatCode>
                <c:ptCount val="6"/>
                <c:pt idx="0">
                  <c:v>0.28260869565217389</c:v>
                </c:pt>
                <c:pt idx="1">
                  <c:v>0.41304347826086957</c:v>
                </c:pt>
                <c:pt idx="2">
                  <c:v>0.34782608695652173</c:v>
                </c:pt>
                <c:pt idx="3">
                  <c:v>0.17391304347826086</c:v>
                </c:pt>
                <c:pt idx="4">
                  <c:v>0.2608695652173913</c:v>
                </c:pt>
                <c:pt idx="5">
                  <c:v>0.2391304347826087</c:v>
                </c:pt>
              </c:numCache>
            </c:numRef>
          </c:val>
        </c:ser>
        <c:ser>
          <c:idx val="2"/>
          <c:order val="2"/>
          <c:tx>
            <c:strRef>
              <c:f>e2_v2!$BB$60</c:f>
              <c:strCache>
                <c:ptCount val="1"/>
                <c:pt idx="0">
                  <c:v>innustab vähe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e2_v2!$BC$50:$BH$50</c:f>
              <c:strCache>
                <c:ptCount val="6"/>
                <c:pt idx="0">
                  <c:v>Võimalus suhelda noortega, näha nende arengut</c:v>
                </c:pt>
                <c:pt idx="1">
                  <c:v>Töötingimused (keskkond, töövahendid)</c:v>
                </c:pt>
                <c:pt idx="2">
                  <c:v>Uued tööülesanded, kus saan ennast proovile panna</c:v>
                </c:pt>
                <c:pt idx="3">
                  <c:v>Stažeerimine välismaal</c:v>
                </c:pt>
                <c:pt idx="4">
                  <c:v>Töötasu</c:v>
                </c:pt>
                <c:pt idx="5">
                  <c:v>Muu</c:v>
                </c:pt>
              </c:strCache>
            </c:strRef>
          </c:cat>
          <c:val>
            <c:numRef>
              <c:f>e2_v2!$BC$60:$BH$60</c:f>
              <c:numCache>
                <c:formatCode>0%</c:formatCode>
                <c:ptCount val="6"/>
                <c:pt idx="0">
                  <c:v>0.10869565217391304</c:v>
                </c:pt>
                <c:pt idx="1">
                  <c:v>0.13043478260869565</c:v>
                </c:pt>
                <c:pt idx="2">
                  <c:v>0.13043478260869565</c:v>
                </c:pt>
                <c:pt idx="3">
                  <c:v>0.2608695652173913</c:v>
                </c:pt>
                <c:pt idx="4">
                  <c:v>0.2391304347826087</c:v>
                </c:pt>
                <c:pt idx="5">
                  <c:v>0.15217391304347827</c:v>
                </c:pt>
              </c:numCache>
            </c:numRef>
          </c:val>
        </c:ser>
        <c:ser>
          <c:idx val="3"/>
          <c:order val="3"/>
          <c:tx>
            <c:strRef>
              <c:f>e2_v2!$BB$61</c:f>
              <c:strCache>
                <c:ptCount val="1"/>
                <c:pt idx="0">
                  <c:v>ei innusta üldse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e2_v2!$BC$50:$BH$50</c:f>
              <c:strCache>
                <c:ptCount val="6"/>
                <c:pt idx="0">
                  <c:v>Võimalus suhelda noortega, näha nende arengut</c:v>
                </c:pt>
                <c:pt idx="1">
                  <c:v>Töötingimused (keskkond, töövahendid)</c:v>
                </c:pt>
                <c:pt idx="2">
                  <c:v>Uued tööülesanded, kus saan ennast proovile panna</c:v>
                </c:pt>
                <c:pt idx="3">
                  <c:v>Stažeerimine välismaal</c:v>
                </c:pt>
                <c:pt idx="4">
                  <c:v>Töötasu</c:v>
                </c:pt>
                <c:pt idx="5">
                  <c:v>Muu</c:v>
                </c:pt>
              </c:strCache>
            </c:strRef>
          </c:cat>
          <c:val>
            <c:numRef>
              <c:f>e2_v2!$BC$61:$BH$61</c:f>
              <c:numCache>
                <c:formatCode>0%</c:formatCode>
                <c:ptCount val="6"/>
                <c:pt idx="0">
                  <c:v>0.17391304347826086</c:v>
                </c:pt>
                <c:pt idx="1">
                  <c:v>0</c:v>
                </c:pt>
                <c:pt idx="2">
                  <c:v>8.6956521739130432E-2</c:v>
                </c:pt>
                <c:pt idx="3">
                  <c:v>0.2608695652173913</c:v>
                </c:pt>
                <c:pt idx="4">
                  <c:v>0.13043478260869565</c:v>
                </c:pt>
                <c:pt idx="5">
                  <c:v>0.36956521739130432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584640"/>
        <c:axId val="81390976"/>
      </c:barChart>
      <c:catAx>
        <c:axId val="2095846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81390976"/>
        <c:crosses val="autoZero"/>
        <c:auto val="1"/>
        <c:lblAlgn val="ctr"/>
        <c:lblOffset val="100"/>
        <c:noMultiLvlLbl val="0"/>
      </c:catAx>
      <c:valAx>
        <c:axId val="8139097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20958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52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15721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17283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88781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1763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56060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54095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52313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07069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14835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6411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9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78166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55270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4610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1403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7625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71101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37589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83313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03396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91682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687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09874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255516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36649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04168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97770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14275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65514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46858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86900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5444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436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39286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171902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88055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49230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01570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87413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910592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62958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62339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342398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42649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4933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66493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71079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654319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91763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99671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27185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76009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731962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232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06795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179561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74169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530066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157386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045323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59125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464183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181690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539705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60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37171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029426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3246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27713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094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544197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42082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919971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3627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470703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746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43156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41352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09063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008763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492433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112113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636014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393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072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18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174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475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7910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7188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2756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5396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164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7063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3215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668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7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1942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361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3008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016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9846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4985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2451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7103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4501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5699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43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8346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8201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97653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1238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1717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6061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47622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8778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3948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7904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22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8820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4713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8739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0355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9143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2597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0606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809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725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97357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305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23123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2191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6241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18803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99906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39562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8650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12198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86259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1911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35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7147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9742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86630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9968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47603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15270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66093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6631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20459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47893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4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90313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5390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85731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25313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206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37531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3152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1647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31734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5966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9D4A-E6D5-47E1-A96C-B7E71245DE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52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98599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0632-848E-4EC8-9C83-4801CB10AE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5501640" cy="365125"/>
          </a:xfrm>
        </p:spPr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2190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A80-C696-4900-9995-FC93C61099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6864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A19-0857-4847-A12A-ADCE5A95C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57559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403F-6B02-40BA-BC92-3CFEFDBAC1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46018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142-A8FF-4953-9FB9-7F297F4566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09608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B367-9F43-480A-95F2-541AE33F60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46919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3E4C-4204-4675-8B37-DE138766BF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99654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7E9-8D20-4C03-A32D-A349A287CD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784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35B1-5D9F-43CE-8EA2-737F9E5C85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88865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176-D1E0-46B0-8F36-BA2EA6A20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1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NUL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NUL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NUL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NUL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image" Target="NUL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NUL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13" Type="http://schemas.openxmlformats.org/officeDocument/2006/relationships/image" Target="NUL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NUL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NUL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NUL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NUL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NUL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NUL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NUL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NUL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NUL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37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005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7708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392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29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811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521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76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714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151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350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107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605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536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08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33D2F-2C5D-4638-B460-9164C466C86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20.06.2016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7621"/>
            <a:ext cx="550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t>Teko rahulolu-uuring juuni 2016. arendusosakond</a:t>
            </a:r>
            <a:endParaRPr lang="et-EE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-10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t-EE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-106" charset="-128"/>
            </a:endParaRPr>
          </a:p>
        </p:txBody>
      </p:sp>
      <p:pic>
        <p:nvPicPr>
          <p:cNvPr id="7" name="Picture 9" descr="triip_peen.png"/>
          <p:cNvPicPr>
            <a:picLocks noChangeAspect="1"/>
          </p:cNvPicPr>
          <p:nvPr userDrawn="1"/>
        </p:nvPicPr>
        <p:blipFill>
          <a:blip r:embed="rId13">
            <a:lum/>
          </a:blip>
          <a:srcRect/>
          <a:stretch>
            <a:fillRect/>
          </a:stretch>
        </p:blipFill>
        <p:spPr bwMode="auto">
          <a:xfrm>
            <a:off x="0" y="92076"/>
            <a:ext cx="1219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Teko Teeninduskool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09600" y="44451"/>
            <a:ext cx="3251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228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6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59174"/>
            <a:ext cx="10363200" cy="2741326"/>
          </a:xfrm>
        </p:spPr>
        <p:txBody>
          <a:bodyPr>
            <a:normAutofit/>
          </a:bodyPr>
          <a:lstStyle/>
          <a:p>
            <a:r>
              <a:rPr lang="et-EE" sz="4800" dirty="0" smtClean="0"/>
              <a:t>Töötajate rahulolu küsitlus</a:t>
            </a:r>
            <a:br>
              <a:rPr lang="et-EE" sz="4800" dirty="0" smtClean="0"/>
            </a:br>
            <a:r>
              <a:rPr lang="et-EE" sz="4800" dirty="0" smtClean="0"/>
              <a:t>Kokkuvõte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t-EE" dirty="0" smtClean="0"/>
          </a:p>
          <a:p>
            <a:pPr algn="r"/>
            <a:r>
              <a:rPr lang="et-EE" dirty="0" smtClean="0"/>
              <a:t>20.06.2016</a:t>
            </a:r>
            <a:endParaRPr lang="et-EE" dirty="0"/>
          </a:p>
          <a:p>
            <a:pPr algn="r"/>
            <a:r>
              <a:rPr lang="et-EE" dirty="0" smtClean="0"/>
              <a:t>arendusosakond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6709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Organisatsioonikultuur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/>
          <a:lstStyle/>
          <a:p>
            <a:r>
              <a:rPr lang="et-EE" dirty="0" smtClean="0"/>
              <a:t>Tööalased eesmärgid vastavad Teko eesmärkidele </a:t>
            </a:r>
          </a:p>
          <a:p>
            <a:pPr marL="0" indent="0">
              <a:buNone/>
            </a:pPr>
            <a:r>
              <a:rPr lang="et-EE" dirty="0" smtClean="0"/>
              <a:t>    (</a:t>
            </a:r>
            <a:r>
              <a:rPr lang="et-EE" i="1" dirty="0" smtClean="0"/>
              <a:t>täiesti nõus 39 %/ nõus 48 %)</a:t>
            </a:r>
          </a:p>
          <a:p>
            <a:r>
              <a:rPr lang="et-EE" dirty="0" smtClean="0"/>
              <a:t> Tööjaotus ja rollid on täpselt paigas </a:t>
            </a:r>
            <a:br>
              <a:rPr lang="et-EE" dirty="0" smtClean="0"/>
            </a:br>
            <a:r>
              <a:rPr lang="et-EE" dirty="0" smtClean="0"/>
              <a:t> (</a:t>
            </a:r>
            <a:r>
              <a:rPr lang="et-EE" i="1" dirty="0" smtClean="0"/>
              <a:t>täiesti nõus 20 %/ nõus 48 %)</a:t>
            </a:r>
          </a:p>
          <a:p>
            <a:r>
              <a:rPr lang="et-EE" dirty="0" smtClean="0"/>
              <a:t>Kolleegide vahel on pingevaba läbisaamine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(</a:t>
            </a:r>
            <a:r>
              <a:rPr lang="et-EE" i="1" dirty="0" smtClean="0"/>
              <a:t>täiesti nõus 17 %/ nõus 63 %)</a:t>
            </a:r>
          </a:p>
          <a:p>
            <a:r>
              <a:rPr lang="et-EE" dirty="0" smtClean="0"/>
              <a:t>Õpilaste-töötajate vahel on hea läbisaamine</a:t>
            </a:r>
          </a:p>
          <a:p>
            <a:pPr marL="0" indent="0">
              <a:buNone/>
            </a:pPr>
            <a:r>
              <a:rPr lang="et-EE" dirty="0" smtClean="0"/>
              <a:t>    (</a:t>
            </a:r>
            <a:r>
              <a:rPr lang="et-EE" i="1" dirty="0" smtClean="0"/>
              <a:t>täiesti nõus 26 %/ nõus 72 %)</a:t>
            </a: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96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</p:spPr>
        <p:txBody>
          <a:bodyPr/>
          <a:lstStyle/>
          <a:p>
            <a:r>
              <a:rPr lang="et-EE" dirty="0" smtClean="0"/>
              <a:t>Kiusamine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Olen kiusamist märganud 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(</a:t>
            </a:r>
            <a:r>
              <a:rPr lang="et-EE" i="1" dirty="0" smtClean="0"/>
              <a:t>ei ole nõus 41 %/ ei ole üldse nõus 28 %)</a:t>
            </a:r>
          </a:p>
          <a:p>
            <a:pPr marL="0" indent="0">
              <a:buNone/>
            </a:pPr>
            <a:r>
              <a:rPr lang="et-EE" dirty="0" smtClean="0"/>
              <a:t>Kes on märganud, toovad välja järgmist:</a:t>
            </a:r>
          </a:p>
          <a:p>
            <a:pPr>
              <a:buFontTx/>
              <a:buChar char="-"/>
            </a:pPr>
            <a:r>
              <a:rPr lang="et-EE" dirty="0" smtClean="0"/>
              <a:t>Töökiusamine</a:t>
            </a:r>
          </a:p>
          <a:p>
            <a:pPr>
              <a:buFontTx/>
              <a:buChar char="-"/>
            </a:pPr>
            <a:r>
              <a:rPr lang="et-EE" dirty="0" smtClean="0"/>
              <a:t>Vajaliku info varjamine</a:t>
            </a:r>
          </a:p>
          <a:p>
            <a:pPr>
              <a:buFontTx/>
              <a:buChar char="-"/>
            </a:pPr>
            <a:r>
              <a:rPr lang="et-EE" dirty="0" smtClean="0"/>
              <a:t>Sihilik valetamine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34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69626"/>
            <a:ext cx="10972800" cy="1030574"/>
          </a:xfrm>
        </p:spPr>
        <p:txBody>
          <a:bodyPr/>
          <a:lstStyle/>
          <a:p>
            <a:r>
              <a:rPr lang="et-EE" dirty="0" smtClean="0"/>
              <a:t>Infokanalid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2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innustab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338655"/>
              </p:ext>
            </p:extLst>
          </p:nvPr>
        </p:nvGraphicFramePr>
        <p:xfrm>
          <a:off x="609600" y="1229193"/>
          <a:ext cx="10603043" cy="5127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22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Töötingimustega rahulolu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828092"/>
              </p:ext>
            </p:extLst>
          </p:nvPr>
        </p:nvGraphicFramePr>
        <p:xfrm>
          <a:off x="914400" y="1600200"/>
          <a:ext cx="10668000" cy="4605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6669"/>
                <a:gridCol w="1733986"/>
                <a:gridCol w="2207345"/>
              </a:tblGrid>
              <a:tr h="756548"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Olen täiesti nõus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Olen nõus</a:t>
                      </a:r>
                      <a:endParaRPr lang="et-EE" dirty="0"/>
                    </a:p>
                  </a:txBody>
                  <a:tcPr/>
                </a:tc>
              </a:tr>
              <a:tr h="549883">
                <a:tc>
                  <a:txBody>
                    <a:bodyPr/>
                    <a:lstStyle/>
                    <a:p>
                      <a:r>
                        <a:rPr lang="et-EE" dirty="0" smtClean="0"/>
                        <a:t>Interneti kättesaadavus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24 %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46 %</a:t>
                      </a:r>
                      <a:endParaRPr lang="et-EE" dirty="0"/>
                    </a:p>
                  </a:txBody>
                  <a:tcPr/>
                </a:tc>
              </a:tr>
              <a:tr h="549883">
                <a:tc>
                  <a:txBody>
                    <a:bodyPr/>
                    <a:lstStyle/>
                    <a:p>
                      <a:r>
                        <a:rPr lang="et-EE" dirty="0" smtClean="0"/>
                        <a:t>IT probleemide lahendamise kiirus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17 %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46</a:t>
                      </a:r>
                      <a:r>
                        <a:rPr lang="et-EE" baseline="0" dirty="0" smtClean="0"/>
                        <a:t> %</a:t>
                      </a:r>
                      <a:endParaRPr lang="et-EE" dirty="0"/>
                    </a:p>
                  </a:txBody>
                  <a:tcPr/>
                </a:tc>
              </a:tr>
              <a:tr h="549883">
                <a:tc>
                  <a:txBody>
                    <a:bodyPr/>
                    <a:lstStyle/>
                    <a:p>
                      <a:r>
                        <a:rPr lang="et-EE" dirty="0" smtClean="0"/>
                        <a:t>Töötervishoid</a:t>
                      </a:r>
                      <a:r>
                        <a:rPr lang="et-EE" baseline="0" dirty="0" smtClean="0"/>
                        <a:t> ja -ohutus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35 %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59 %</a:t>
                      </a:r>
                      <a:endParaRPr lang="et-EE" dirty="0"/>
                    </a:p>
                  </a:txBody>
                  <a:tcPr/>
                </a:tc>
              </a:tr>
              <a:tr h="549883">
                <a:tc>
                  <a:txBody>
                    <a:bodyPr/>
                    <a:lstStyle/>
                    <a:p>
                      <a:r>
                        <a:rPr lang="et-EE" dirty="0" smtClean="0"/>
                        <a:t>Olmetingimused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41 %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48 %</a:t>
                      </a:r>
                      <a:endParaRPr lang="et-EE" dirty="0"/>
                    </a:p>
                  </a:txBody>
                  <a:tcPr/>
                </a:tc>
              </a:tr>
              <a:tr h="549883">
                <a:tc>
                  <a:txBody>
                    <a:bodyPr/>
                    <a:lstStyle/>
                    <a:p>
                      <a:r>
                        <a:rPr lang="et-EE" dirty="0" smtClean="0"/>
                        <a:t>Töökorraldus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33 %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61 %</a:t>
                      </a:r>
                      <a:endParaRPr lang="et-EE" dirty="0"/>
                    </a:p>
                  </a:txBody>
                  <a:tcPr/>
                </a:tc>
              </a:tr>
              <a:tr h="549883">
                <a:tc>
                  <a:txBody>
                    <a:bodyPr/>
                    <a:lstStyle/>
                    <a:p>
                      <a:r>
                        <a:rPr lang="et-EE" dirty="0" smtClean="0"/>
                        <a:t>Töökoormus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37 %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48 %</a:t>
                      </a:r>
                      <a:endParaRPr lang="et-EE" dirty="0"/>
                    </a:p>
                  </a:txBody>
                  <a:tcPr/>
                </a:tc>
              </a:tr>
              <a:tr h="549883">
                <a:tc>
                  <a:txBody>
                    <a:bodyPr/>
                    <a:lstStyle/>
                    <a:p>
                      <a:r>
                        <a:rPr lang="et-EE" dirty="0" smtClean="0"/>
                        <a:t>Tööks vajalikud vahendid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41 %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43 %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</p:spPr>
        <p:txBody>
          <a:bodyPr/>
          <a:lstStyle/>
          <a:p>
            <a:r>
              <a:rPr lang="et-EE" dirty="0" smtClean="0"/>
              <a:t>Ettepanekud töötingimuste parandamiseks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4000" dirty="0" smtClean="0"/>
              <a:t>B-korpus päikseliste ilmadega väga palav</a:t>
            </a:r>
          </a:p>
          <a:p>
            <a:r>
              <a:rPr lang="et-EE" sz="4000" dirty="0" smtClean="0"/>
              <a:t>Laos olematu ventilatsioon</a:t>
            </a:r>
          </a:p>
          <a:p>
            <a:r>
              <a:rPr lang="et-EE" sz="4000" dirty="0" smtClean="0"/>
              <a:t>Klassiruumides mais-juunis õhupuudus</a:t>
            </a:r>
          </a:p>
          <a:p>
            <a:r>
              <a:rPr lang="et-EE" sz="4000" dirty="0" smtClean="0"/>
              <a:t>Päiksega raske jälgida projektorit</a:t>
            </a:r>
          </a:p>
          <a:p>
            <a:r>
              <a:rPr lang="et-EE" sz="4000" dirty="0" smtClean="0"/>
              <a:t>Rohkem koolitusi töötajatele arendusosakonna poolt</a:t>
            </a:r>
          </a:p>
          <a:p>
            <a:endParaRPr lang="et-EE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3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</p:spPr>
        <p:txBody>
          <a:bodyPr/>
          <a:lstStyle/>
          <a:p>
            <a:r>
              <a:rPr lang="et-EE" dirty="0" smtClean="0"/>
              <a:t>Soovitused juhtkonnale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4000" dirty="0" smtClean="0"/>
              <a:t>Suur murekoht- kaadrivoolavus</a:t>
            </a:r>
          </a:p>
          <a:p>
            <a:r>
              <a:rPr lang="et-EE" sz="4000" dirty="0" smtClean="0"/>
              <a:t>Õpetajate põhipalk</a:t>
            </a:r>
          </a:p>
          <a:p>
            <a:r>
              <a:rPr lang="et-EE" sz="4000" dirty="0" smtClean="0"/>
              <a:t>Nõukoguga koos ajurünnakud</a:t>
            </a:r>
          </a:p>
          <a:p>
            <a:r>
              <a:rPr lang="et-EE" sz="4000" dirty="0" smtClean="0"/>
              <a:t>Tasemeõpe ka õhtuse või tsükliõppena</a:t>
            </a:r>
          </a:p>
          <a:p>
            <a:r>
              <a:rPr lang="et-EE" sz="4000" dirty="0" smtClean="0"/>
              <a:t>Heade töötajate säilitamise programm</a:t>
            </a:r>
          </a:p>
          <a:p>
            <a:r>
              <a:rPr lang="et-EE" sz="4000" dirty="0" smtClean="0"/>
              <a:t>Turundus!</a:t>
            </a:r>
            <a:endParaRPr lang="et-EE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08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Kiida kolleegi!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3500" dirty="0" smtClean="0"/>
              <a:t>Taivi Tee; </a:t>
            </a:r>
            <a:r>
              <a:rPr lang="et-EE" sz="3500" dirty="0" smtClean="0">
                <a:solidFill>
                  <a:srgbClr val="FF0000"/>
                </a:solidFill>
              </a:rPr>
              <a:t>Maija Prokofjev</a:t>
            </a:r>
            <a:r>
              <a:rPr lang="et-EE" sz="3500" dirty="0" smtClean="0"/>
              <a:t>; Ants Viljus; Heleen Ottas; Kristi Leinus; Anne Mäe; Aive Antson; </a:t>
            </a:r>
            <a:r>
              <a:rPr lang="et-EE" sz="3500" dirty="0" smtClean="0">
                <a:solidFill>
                  <a:srgbClr val="00B050"/>
                </a:solidFill>
              </a:rPr>
              <a:t>Ljudmilla Golovatjuk</a:t>
            </a:r>
            <a:r>
              <a:rPr lang="et-EE" sz="3500" dirty="0" smtClean="0"/>
              <a:t>; Peeter Luht; </a:t>
            </a:r>
            <a:r>
              <a:rPr lang="et-EE" sz="3500" dirty="0" smtClean="0">
                <a:solidFill>
                  <a:schemeClr val="accent1"/>
                </a:solidFill>
              </a:rPr>
              <a:t>Hille Teesalu</a:t>
            </a:r>
            <a:r>
              <a:rPr lang="et-EE" sz="3500" dirty="0" smtClean="0"/>
              <a:t>; Kristina Johannes; Kaimar Palm; </a:t>
            </a:r>
            <a:r>
              <a:rPr lang="et-EE" sz="3500" dirty="0" smtClean="0">
                <a:solidFill>
                  <a:schemeClr val="accent6"/>
                </a:solidFill>
              </a:rPr>
              <a:t>Ljudmilla Podkolzina</a:t>
            </a:r>
            <a:r>
              <a:rPr lang="et-EE" sz="3500" dirty="0" smtClean="0"/>
              <a:t>; Annely Raudsepp; Eha Martma; Svetlana Kalju; </a:t>
            </a:r>
            <a:r>
              <a:rPr lang="et-EE" sz="3500" dirty="0" smtClean="0">
                <a:solidFill>
                  <a:srgbClr val="FF0000"/>
                </a:solidFill>
              </a:rPr>
              <a:t>Sirje Tenok</a:t>
            </a:r>
            <a:r>
              <a:rPr lang="et-EE" sz="3500" dirty="0" smtClean="0"/>
              <a:t>; Sergei Seljugin; Margus Puustusmaa; Ilona Säälik; Svetlana Brjauzova; Rändnäituse organiseerijad; </a:t>
            </a:r>
            <a:r>
              <a:rPr lang="et-EE" sz="3500" dirty="0" smtClean="0">
                <a:solidFill>
                  <a:srgbClr val="FFFF00"/>
                </a:solidFill>
              </a:rPr>
              <a:t>Niina Smirnina</a:t>
            </a:r>
            <a:r>
              <a:rPr lang="et-EE" sz="3500" dirty="0" smtClean="0"/>
              <a:t>; Ljudmilla Zahharova; Tatjana Surgutskaja; kojamees; </a:t>
            </a:r>
            <a:r>
              <a:rPr lang="et-EE" sz="3500" dirty="0" smtClean="0">
                <a:solidFill>
                  <a:schemeClr val="accent4"/>
                </a:solidFill>
              </a:rPr>
              <a:t>Valentina Korotkova; </a:t>
            </a:r>
            <a:r>
              <a:rPr lang="et-EE" sz="3500" dirty="0" smtClean="0">
                <a:solidFill>
                  <a:srgbClr val="C00000"/>
                </a:solidFill>
              </a:rPr>
              <a:t>Alje Nohrin</a:t>
            </a:r>
            <a:endParaRPr lang="en-US" sz="3500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99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Teko haridus võimaldab õpilasel tööelus hästi hakkama saada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 täiesti nõus 37 % ja nõus 61 %</a:t>
            </a:r>
          </a:p>
          <a:p>
            <a:r>
              <a:rPr lang="et-EE" dirty="0" smtClean="0"/>
              <a:t>Olen uhke, et töötan Tekos</a:t>
            </a:r>
          </a:p>
          <a:p>
            <a:pPr marL="0" indent="0">
              <a:buNone/>
            </a:pPr>
            <a:r>
              <a:rPr lang="et-EE" dirty="0" smtClean="0"/>
              <a:t>     täiesti nõus 39 % ja nõus 52 %</a:t>
            </a:r>
          </a:p>
          <a:p>
            <a:r>
              <a:rPr lang="et-EE" dirty="0" smtClean="0"/>
              <a:t>Tekol on hea maine</a:t>
            </a:r>
          </a:p>
          <a:p>
            <a:pPr marL="0" indent="0">
              <a:buNone/>
            </a:pPr>
            <a:r>
              <a:rPr lang="et-EE" dirty="0" smtClean="0"/>
              <a:t>   täiesti nõus 26 % ja nõus 61 %</a:t>
            </a:r>
          </a:p>
          <a:p>
            <a:r>
              <a:rPr lang="et-EE" dirty="0" smtClean="0"/>
              <a:t>Kõige olulisem </a:t>
            </a:r>
            <a:r>
              <a:rPr lang="et-EE" dirty="0" smtClean="0">
                <a:solidFill>
                  <a:srgbClr val="FF0000"/>
                </a:solidFill>
              </a:rPr>
              <a:t>98 %</a:t>
            </a:r>
            <a:r>
              <a:rPr lang="et-EE" dirty="0" smtClean="0"/>
              <a:t> vastanutest soovitab Tekot õppekohana!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7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t-EE" dirty="0" smtClean="0"/>
          </a:p>
          <a:p>
            <a:pPr algn="ctr"/>
            <a:endParaRPr lang="et-EE" dirty="0"/>
          </a:p>
          <a:p>
            <a:pPr marL="0" indent="0" algn="ctr">
              <a:buNone/>
            </a:pPr>
            <a:r>
              <a:rPr lang="et-EE" dirty="0" smtClean="0"/>
              <a:t>Tänan tähelepanu eest!</a:t>
            </a:r>
          </a:p>
          <a:p>
            <a:pPr marL="0" indent="0" algn="ctr">
              <a:buNone/>
            </a:pPr>
            <a:r>
              <a:rPr lang="et-EE" dirty="0" smtClean="0"/>
              <a:t>Küsimused?! </a:t>
            </a:r>
            <a:r>
              <a:rPr lang="et-EE" dirty="0" smtClean="0">
                <a:sym typeface="Wingdings" panose="05000000000000000000" pitchFamily="2" charset="2"/>
              </a:rPr>
              <a:t>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0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943906"/>
          </a:xfrm>
        </p:spPr>
        <p:txBody>
          <a:bodyPr/>
          <a:lstStyle/>
          <a:p>
            <a:r>
              <a:rPr lang="et-EE" dirty="0" smtClean="0"/>
              <a:t>Vastajaid kahel viimasel aastal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720725" indent="0">
              <a:spcAft>
                <a:spcPts val="1200"/>
              </a:spcAft>
              <a:buNone/>
              <a:tabLst>
                <a:tab pos="5375275" algn="r"/>
                <a:tab pos="7527925" algn="r"/>
              </a:tabLst>
            </a:pPr>
            <a:r>
              <a:rPr lang="et-EE" dirty="0"/>
              <a:t>	</a:t>
            </a:r>
            <a:r>
              <a:rPr lang="et-EE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2015</a:t>
            </a:r>
            <a:r>
              <a:rPr lang="et-EE" dirty="0"/>
              <a:t>	</a:t>
            </a:r>
            <a:r>
              <a:rPr lang="et-EE" dirty="0" smtClean="0"/>
              <a:t>2016</a:t>
            </a:r>
            <a:endParaRPr lang="et-EE" dirty="0"/>
          </a:p>
          <a:p>
            <a:pPr marL="720725" indent="0">
              <a:spcAft>
                <a:spcPts val="1200"/>
              </a:spcAft>
              <a:buNone/>
              <a:tabLst>
                <a:tab pos="5375275" algn="r"/>
                <a:tab pos="7527925" algn="r"/>
              </a:tabLst>
            </a:pPr>
            <a:r>
              <a:rPr lang="et-EE" dirty="0"/>
              <a:t>Töötajaid on	</a:t>
            </a:r>
            <a:r>
              <a:rPr lang="et-EE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138</a:t>
            </a:r>
            <a:r>
              <a:rPr lang="et-EE" dirty="0"/>
              <a:t>	</a:t>
            </a:r>
            <a:r>
              <a:rPr lang="et-EE" dirty="0" smtClean="0"/>
              <a:t>121</a:t>
            </a:r>
            <a:endParaRPr lang="et-EE" dirty="0"/>
          </a:p>
          <a:p>
            <a:pPr marL="720725" indent="0">
              <a:spcAft>
                <a:spcPts val="1200"/>
              </a:spcAft>
              <a:buNone/>
              <a:tabLst>
                <a:tab pos="5375275" algn="r"/>
                <a:tab pos="7527925" algn="r"/>
              </a:tabLst>
            </a:pPr>
            <a:r>
              <a:rPr lang="et-EE" dirty="0"/>
              <a:t>Vastajaid on	</a:t>
            </a:r>
            <a:r>
              <a:rPr lang="et-EE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45 (33%)</a:t>
            </a:r>
            <a:r>
              <a:rPr lang="et-EE" dirty="0"/>
              <a:t>	</a:t>
            </a:r>
            <a:r>
              <a:rPr lang="et-EE" dirty="0" smtClean="0"/>
              <a:t>46 </a:t>
            </a:r>
            <a:r>
              <a:rPr lang="et-EE" dirty="0"/>
              <a:t>(</a:t>
            </a:r>
            <a:r>
              <a:rPr lang="et-EE" dirty="0" smtClean="0"/>
              <a:t>38%)</a:t>
            </a:r>
            <a:endParaRPr lang="et-EE" dirty="0"/>
          </a:p>
          <a:p>
            <a:pPr marL="720725" indent="0">
              <a:spcAft>
                <a:spcPts val="1200"/>
              </a:spcAft>
              <a:buNone/>
              <a:tabLst>
                <a:tab pos="5375275" algn="r"/>
                <a:tab pos="7527925" algn="r"/>
              </a:tabLst>
            </a:pPr>
            <a:r>
              <a:rPr lang="et-EE" dirty="0"/>
              <a:t>Ühe vastaja kaal	</a:t>
            </a:r>
            <a:r>
              <a:rPr lang="et-EE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≈</a:t>
            </a:r>
            <a:r>
              <a:rPr lang="et-EE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2%</a:t>
            </a:r>
            <a:r>
              <a:rPr lang="et-EE" dirty="0"/>
              <a:t>	 ≈ </a:t>
            </a:r>
            <a:r>
              <a:rPr lang="et-EE" dirty="0" smtClean="0"/>
              <a:t>2%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05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704064"/>
          </a:xfrm>
        </p:spPr>
        <p:txBody>
          <a:bodyPr/>
          <a:lstStyle/>
          <a:p>
            <a:r>
              <a:rPr lang="et-EE" dirty="0" smtClean="0"/>
              <a:t>Metoodika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t-EE" dirty="0" smtClean="0"/>
              <a:t>Kõikidel töötajatel, ka lapsehoolduspuhkusel olijatel, oli võimalik vastata</a:t>
            </a:r>
          </a:p>
          <a:p>
            <a:r>
              <a:rPr lang="et-EE" dirty="0" smtClean="0"/>
              <a:t>Vastamisperiood oli ca 10  päeva</a:t>
            </a:r>
          </a:p>
          <a:p>
            <a:r>
              <a:rPr lang="et-EE" dirty="0" smtClean="0"/>
              <a:t>Vastata sai veebis või paberil</a:t>
            </a:r>
          </a:p>
          <a:p>
            <a:r>
              <a:rPr lang="et-EE" dirty="0" smtClean="0"/>
              <a:t>Eesti- või vene keeles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2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808995"/>
          </a:xfrm>
        </p:spPr>
        <p:txBody>
          <a:bodyPr/>
          <a:lstStyle/>
          <a:p>
            <a:r>
              <a:rPr lang="et-EE" dirty="0"/>
              <a:t>K</a:t>
            </a:r>
            <a:r>
              <a:rPr lang="et-EE" dirty="0" smtClean="0"/>
              <a:t>üsimustik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t-EE" dirty="0" smtClean="0"/>
              <a:t>Esitasime 64 küsimust</a:t>
            </a:r>
          </a:p>
          <a:p>
            <a:pPr marL="1073150" indent="0">
              <a:buNone/>
            </a:pPr>
            <a:r>
              <a:rPr lang="et-EE" dirty="0" smtClean="0"/>
              <a:t>43-le ootasime vastuseks hinnet</a:t>
            </a:r>
          </a:p>
          <a:p>
            <a:pPr marL="1073150" indent="0">
              <a:buNone/>
            </a:pPr>
            <a:r>
              <a:rPr lang="et-EE" dirty="0" smtClean="0"/>
              <a:t>21-le ootasime vastuseks hinnangut ja ettepanekuid</a:t>
            </a:r>
          </a:p>
          <a:p>
            <a:endParaRPr lang="et-EE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4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734044"/>
          </a:xfrm>
        </p:spPr>
        <p:txBody>
          <a:bodyPr/>
          <a:lstStyle/>
          <a:p>
            <a:r>
              <a:rPr lang="et-EE" dirty="0"/>
              <a:t>H</a:t>
            </a:r>
            <a:r>
              <a:rPr lang="et-EE" dirty="0" smtClean="0"/>
              <a:t>indamine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  <a:tabLst>
                <a:tab pos="3670300" algn="l"/>
                <a:tab pos="7089775" algn="r"/>
              </a:tabLst>
            </a:pPr>
            <a:r>
              <a:rPr lang="et-EE" dirty="0" smtClean="0"/>
              <a:t>Hinnatavaid küsimusi hinnati 4-palli süsteemis</a:t>
            </a:r>
          </a:p>
          <a:p>
            <a:pPr marL="0" indent="0">
              <a:buNone/>
              <a:tabLst>
                <a:tab pos="3670300" algn="l"/>
                <a:tab pos="7089775" algn="r"/>
              </a:tabLst>
            </a:pPr>
            <a:r>
              <a:rPr lang="et-EE" dirty="0" smtClean="0"/>
              <a:t>olen täiest nõus</a:t>
            </a:r>
            <a:r>
              <a:rPr lang="et-EE" dirty="0"/>
              <a:t>	</a:t>
            </a:r>
            <a:r>
              <a:rPr lang="et-EE" dirty="0" smtClean="0"/>
              <a:t>pallides 4</a:t>
            </a:r>
            <a:r>
              <a:rPr lang="et-EE" dirty="0"/>
              <a:t>	100%</a:t>
            </a:r>
          </a:p>
          <a:p>
            <a:pPr marL="0" indent="0">
              <a:buNone/>
              <a:tabLst>
                <a:tab pos="3670300" algn="l"/>
                <a:tab pos="7089775" algn="r"/>
              </a:tabLst>
            </a:pPr>
            <a:r>
              <a:rPr lang="et-EE" dirty="0"/>
              <a:t>olen </a:t>
            </a:r>
            <a:r>
              <a:rPr lang="et-EE" dirty="0" smtClean="0"/>
              <a:t>nõus</a:t>
            </a:r>
            <a:r>
              <a:rPr lang="et-EE" dirty="0"/>
              <a:t>	</a:t>
            </a:r>
            <a:r>
              <a:rPr lang="et-EE" dirty="0" smtClean="0"/>
              <a:t>pallides 3 </a:t>
            </a:r>
            <a:r>
              <a:rPr lang="et-EE" dirty="0"/>
              <a:t>	</a:t>
            </a:r>
            <a:r>
              <a:rPr lang="et-EE" dirty="0" smtClean="0"/>
              <a:t>66%</a:t>
            </a:r>
            <a:endParaRPr lang="et-EE" dirty="0"/>
          </a:p>
          <a:p>
            <a:pPr marL="0" indent="0">
              <a:buNone/>
              <a:tabLst>
                <a:tab pos="3670300" algn="l"/>
                <a:tab pos="7089775" algn="r"/>
              </a:tabLst>
            </a:pPr>
            <a:r>
              <a:rPr lang="et-EE" dirty="0" smtClean="0"/>
              <a:t>pigem ei ole </a:t>
            </a:r>
            <a:r>
              <a:rPr lang="et-EE" dirty="0"/>
              <a:t>nõus	</a:t>
            </a:r>
            <a:r>
              <a:rPr lang="et-EE" dirty="0" smtClean="0"/>
              <a:t>pallides 2 </a:t>
            </a:r>
            <a:r>
              <a:rPr lang="et-EE" dirty="0"/>
              <a:t>	</a:t>
            </a:r>
            <a:r>
              <a:rPr lang="et-EE" dirty="0" smtClean="0"/>
              <a:t>33%</a:t>
            </a:r>
            <a:endParaRPr lang="et-EE" dirty="0"/>
          </a:p>
          <a:p>
            <a:pPr marL="0" indent="0">
              <a:buNone/>
              <a:tabLst>
                <a:tab pos="3670300" algn="l"/>
                <a:tab pos="7089775" algn="r"/>
              </a:tabLst>
            </a:pPr>
            <a:r>
              <a:rPr lang="et-EE" dirty="0" smtClean="0"/>
              <a:t>Ei ole üldse nõus</a:t>
            </a:r>
            <a:r>
              <a:rPr lang="et-EE" dirty="0"/>
              <a:t>	</a:t>
            </a:r>
            <a:r>
              <a:rPr lang="et-EE" dirty="0" smtClean="0"/>
              <a:t>pallides 1 </a:t>
            </a:r>
            <a:r>
              <a:rPr lang="et-EE" dirty="0"/>
              <a:t>	</a:t>
            </a:r>
            <a:r>
              <a:rPr lang="et-EE" dirty="0" smtClean="0"/>
              <a:t>0%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12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</p:spPr>
        <p:txBody>
          <a:bodyPr/>
          <a:lstStyle/>
          <a:p>
            <a:r>
              <a:rPr lang="et-EE" dirty="0" smtClean="0"/>
              <a:t>Aastate võrdlus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22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</a:t>
            </a:r>
            <a:r>
              <a:rPr lang="et-EE" dirty="0" smtClean="0"/>
              <a:t>oostöö osakondade vahel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9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</p:spPr>
        <p:txBody>
          <a:bodyPr/>
          <a:lstStyle/>
          <a:p>
            <a:r>
              <a:rPr lang="et-EE" dirty="0" smtClean="0"/>
              <a:t>Ettepanekud koostöö paremaks muutmiseks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sz="2800" dirty="0" smtClean="0"/>
              <a:t>Arendusosakon</a:t>
            </a:r>
            <a:r>
              <a:rPr lang="et-EE" sz="2800" dirty="0" smtClean="0"/>
              <a:t>na suuremat lõimitust</a:t>
            </a:r>
          </a:p>
          <a:p>
            <a:pPr marL="514350" indent="-514350">
              <a:buFont typeface="+mj-lt"/>
              <a:buAutoNum type="arabicPeriod"/>
            </a:pPr>
            <a:r>
              <a:rPr lang="et-EE" sz="2800" dirty="0" smtClean="0"/>
              <a:t>Arendusosakonna poolt organiseeritud koolitused ka kooli töötajatele</a:t>
            </a:r>
          </a:p>
          <a:p>
            <a:pPr marL="514350" lvl="0" indent="-514350">
              <a:buFont typeface="+mj-lt"/>
              <a:buAutoNum type="arabicPeriod"/>
            </a:pPr>
            <a:r>
              <a:rPr lang="et-EE" sz="2800" dirty="0" smtClean="0">
                <a:solidFill>
                  <a:prstClr val="black"/>
                </a:solidFill>
              </a:rPr>
              <a:t>T</a:t>
            </a:r>
            <a:r>
              <a:rPr lang="en-US" sz="2800" dirty="0" err="1" smtClean="0">
                <a:solidFill>
                  <a:prstClr val="black"/>
                </a:solidFill>
              </a:rPr>
              <a:t>ööülesan</a:t>
            </a:r>
            <a:r>
              <a:rPr lang="et-EE" sz="2800" dirty="0" smtClean="0">
                <a:solidFill>
                  <a:prstClr val="black"/>
                </a:solidFill>
              </a:rPr>
              <a:t>nete s</a:t>
            </a:r>
            <a:r>
              <a:rPr lang="en-US" sz="2800" dirty="0" err="1" smtClean="0">
                <a:solidFill>
                  <a:prstClr val="black"/>
                </a:solidFill>
              </a:rPr>
              <a:t>elge</a:t>
            </a:r>
            <a:r>
              <a:rPr lang="et-EE" sz="2800" dirty="0" smtClean="0">
                <a:solidFill>
                  <a:prstClr val="black"/>
                </a:solidFill>
              </a:rPr>
              <a:t>m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määratletu</a:t>
            </a:r>
            <a:r>
              <a:rPr lang="et-EE" sz="2800" dirty="0" smtClean="0">
                <a:solidFill>
                  <a:prstClr val="black"/>
                </a:solidFill>
              </a:rPr>
              <a:t>s ja kommunikatsioon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t-EE" sz="2800" dirty="0" smtClean="0">
                <a:solidFill>
                  <a:prstClr val="black"/>
                </a:solidFill>
              </a:rPr>
              <a:t>Probleemide lahendamiseks kutsuda kokku erinevate osakondade inimestest töörühmi</a:t>
            </a:r>
          </a:p>
          <a:p>
            <a:pPr marL="514350" lvl="0" indent="-514350">
              <a:buFont typeface="+mj-lt"/>
              <a:buAutoNum type="arabicPeriod"/>
            </a:pPr>
            <a:r>
              <a:rPr lang="et-EE" sz="2800" dirty="0" smtClean="0">
                <a:solidFill>
                  <a:prstClr val="black"/>
                </a:solidFill>
              </a:rPr>
              <a:t>Pingevabamad suhted</a:t>
            </a:r>
          </a:p>
          <a:p>
            <a:pPr marL="0" lvl="0" indent="0">
              <a:buNone/>
            </a:pPr>
            <a:r>
              <a:rPr lang="et-EE" sz="2800" dirty="0" smtClean="0">
                <a:solidFill>
                  <a:prstClr val="black"/>
                </a:solidFill>
              </a:rPr>
              <a:t>6.   Rohkem </a:t>
            </a:r>
            <a:r>
              <a:rPr lang="et-EE" sz="2800" dirty="0">
                <a:solidFill>
                  <a:prstClr val="black"/>
                </a:solidFill>
              </a:rPr>
              <a:t>ühiseid üritusi</a:t>
            </a:r>
          </a:p>
          <a:p>
            <a:pPr marL="0" lvl="0" indent="0">
              <a:buNone/>
            </a:pPr>
            <a:r>
              <a:rPr lang="et-EE" sz="2800" dirty="0">
                <a:solidFill>
                  <a:prstClr val="black"/>
                </a:solidFill>
              </a:rPr>
              <a:t>7. </a:t>
            </a:r>
            <a:r>
              <a:rPr lang="et-EE" sz="2800" dirty="0" smtClean="0">
                <a:solidFill>
                  <a:prstClr val="black"/>
                </a:solidFill>
              </a:rPr>
              <a:t>  Võrdne </a:t>
            </a:r>
            <a:r>
              <a:rPr lang="et-EE" sz="2800" dirty="0">
                <a:solidFill>
                  <a:prstClr val="black"/>
                </a:solidFill>
              </a:rPr>
              <a:t>kohtlemine</a:t>
            </a:r>
            <a:endParaRPr lang="en-US" sz="2800" dirty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endParaRPr lang="et-EE" sz="2800" dirty="0" smtClean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endParaRPr lang="et-EE" sz="2400" dirty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t-EE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11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</p:spPr>
        <p:txBody>
          <a:bodyPr/>
          <a:lstStyle/>
          <a:p>
            <a:r>
              <a:rPr lang="et-EE" dirty="0" smtClean="0"/>
              <a:t>Ettepanekud juhtkonnale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08879"/>
            <a:ext cx="10972800" cy="4417285"/>
          </a:xfrm>
        </p:spPr>
        <p:txBody>
          <a:bodyPr>
            <a:normAutofit/>
          </a:bodyPr>
          <a:lstStyle/>
          <a:p>
            <a:endParaRPr lang="et-EE" sz="4000" dirty="0" smtClean="0"/>
          </a:p>
          <a:p>
            <a:r>
              <a:rPr lang="et-EE" sz="4000" dirty="0" smtClean="0"/>
              <a:t>Teko eesmärkide kommunikeerimine</a:t>
            </a:r>
          </a:p>
          <a:p>
            <a:r>
              <a:rPr lang="et-EE" sz="4000" dirty="0" smtClean="0"/>
              <a:t>Rohkem infojagamist</a:t>
            </a:r>
          </a:p>
          <a:p>
            <a:r>
              <a:rPr lang="et-EE" sz="4000" dirty="0" smtClean="0"/>
              <a:t>Prioriteedid paika</a:t>
            </a:r>
          </a:p>
          <a:p>
            <a:r>
              <a:rPr lang="et-EE" sz="4000" dirty="0" smtClean="0"/>
              <a:t>Rohkem suhtlust töötajatega</a:t>
            </a:r>
            <a:endParaRPr lang="et-EE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Teko rahulolu-uuring juuni 2016. arendusosakond</a:t>
            </a:r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C416-F643-45D1-B555-4A8F3AECB420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09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548</Words>
  <Application>Microsoft Office PowerPoint</Application>
  <PresentationFormat>Custom</PresentationFormat>
  <Paragraphs>146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16</vt:i4>
      </vt:variant>
      <vt:variant>
        <vt:lpstr>Slide Titles</vt:lpstr>
      </vt:variant>
      <vt:variant>
        <vt:i4>19</vt:i4>
      </vt:variant>
    </vt:vector>
  </HeadingPairs>
  <TitlesOfParts>
    <vt:vector size="35" baseType="lpstr">
      <vt:lpstr>Custom Design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7_Custom Design</vt:lpstr>
      <vt:lpstr>8_Custom Design</vt:lpstr>
      <vt:lpstr>9_Custom Design</vt:lpstr>
      <vt:lpstr>10_Custom Design</vt:lpstr>
      <vt:lpstr>11_Custom Design</vt:lpstr>
      <vt:lpstr>12_Custom Design</vt:lpstr>
      <vt:lpstr>13_Custom Design</vt:lpstr>
      <vt:lpstr>14_Custom Design</vt:lpstr>
      <vt:lpstr>15_Custom Design</vt:lpstr>
      <vt:lpstr>Töötajate rahulolu küsitlus Kokkuvõte</vt:lpstr>
      <vt:lpstr>Vastajaid kahel viimasel aastal</vt:lpstr>
      <vt:lpstr>Metoodika</vt:lpstr>
      <vt:lpstr>Küsimustik</vt:lpstr>
      <vt:lpstr>Hindamine</vt:lpstr>
      <vt:lpstr>Aastate võrdlus</vt:lpstr>
      <vt:lpstr>Koostöö osakondade vahel</vt:lpstr>
      <vt:lpstr>Ettepanekud koostöö paremaks muutmiseks</vt:lpstr>
      <vt:lpstr>Ettepanekud juhtkonnale</vt:lpstr>
      <vt:lpstr>Organisatsioonikultuur</vt:lpstr>
      <vt:lpstr>Kiusamine</vt:lpstr>
      <vt:lpstr>Infokanalid</vt:lpstr>
      <vt:lpstr>Mis innustab</vt:lpstr>
      <vt:lpstr>Töötingimustega rahulolu</vt:lpstr>
      <vt:lpstr>Ettepanekud töötingimuste parandamiseks</vt:lpstr>
      <vt:lpstr>Soovitused juhtkonnale</vt:lpstr>
      <vt:lpstr>Kiida kolleegi!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Töötajate rahulolu küsitlus Kokkuvõte</dc:title>
  <dc:creator>Merle Kangur</dc:creator>
  <cp:lastModifiedBy>Aula</cp:lastModifiedBy>
  <cp:revision>17</cp:revision>
  <dcterms:created xsi:type="dcterms:W3CDTF">2016-06-19T18:31:30Z</dcterms:created>
  <dcterms:modified xsi:type="dcterms:W3CDTF">2016-06-20T11:25:24Z</dcterms:modified>
</cp:coreProperties>
</file>